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sldIdLst>
    <p:sldId id="256" r:id="rId2"/>
    <p:sldId id="257" r:id="rId3"/>
    <p:sldId id="262" r:id="rId4"/>
    <p:sldId id="259" r:id="rId5"/>
    <p:sldId id="270" r:id="rId6"/>
    <p:sldId id="268" r:id="rId7"/>
    <p:sldId id="269" r:id="rId8"/>
    <p:sldId id="263" r:id="rId9"/>
    <p:sldId id="264" r:id="rId10"/>
    <p:sldId id="265" r:id="rId11"/>
    <p:sldId id="266" r:id="rId12"/>
    <p:sldId id="260" r:id="rId13"/>
    <p:sldId id="271" r:id="rId14"/>
    <p:sldId id="26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04"/>
  </p:normalViewPr>
  <p:slideViewPr>
    <p:cSldViewPr snapToGrid="0" snapToObjects="1">
      <p:cViewPr varScale="1">
        <p:scale>
          <a:sx n="143" d="100"/>
          <a:sy n="143" d="100"/>
        </p:scale>
        <p:origin x="252"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ssilios Kotoulas" userId="af933983cfeb83ed" providerId="LiveId" clId="{9BCDDA71-CA83-4AC9-BED0-50CBE4517F78}"/>
    <pc:docChg chg="undo custSel addSld modSld">
      <pc:chgData name="Vassilios Kotoulas" userId="af933983cfeb83ed" providerId="LiveId" clId="{9BCDDA71-CA83-4AC9-BED0-50CBE4517F78}" dt="2022-06-13T18:44:17.806" v="837" actId="20577"/>
      <pc:docMkLst>
        <pc:docMk/>
      </pc:docMkLst>
      <pc:sldChg chg="modSp mod">
        <pc:chgData name="Vassilios Kotoulas" userId="af933983cfeb83ed" providerId="LiveId" clId="{9BCDDA71-CA83-4AC9-BED0-50CBE4517F78}" dt="2022-06-13T18:36:57.860" v="553" actId="20577"/>
        <pc:sldMkLst>
          <pc:docMk/>
          <pc:sldMk cId="3963063017" sldId="261"/>
        </pc:sldMkLst>
        <pc:spChg chg="mod">
          <ac:chgData name="Vassilios Kotoulas" userId="af933983cfeb83ed" providerId="LiveId" clId="{9BCDDA71-CA83-4AC9-BED0-50CBE4517F78}" dt="2022-06-13T18:36:57.860" v="553" actId="20577"/>
          <ac:spMkLst>
            <pc:docMk/>
            <pc:sldMk cId="3963063017" sldId="261"/>
            <ac:spMk id="4" creationId="{358DEB5E-42FE-4C68-09A5-CD5FDF378265}"/>
          </ac:spMkLst>
        </pc:spChg>
      </pc:sldChg>
      <pc:sldChg chg="modSp mod">
        <pc:chgData name="Vassilios Kotoulas" userId="af933983cfeb83ed" providerId="LiveId" clId="{9BCDDA71-CA83-4AC9-BED0-50CBE4517F78}" dt="2022-06-13T18:44:17.806" v="837" actId="20577"/>
        <pc:sldMkLst>
          <pc:docMk/>
          <pc:sldMk cId="666128849" sldId="266"/>
        </pc:sldMkLst>
        <pc:spChg chg="mod">
          <ac:chgData name="Vassilios Kotoulas" userId="af933983cfeb83ed" providerId="LiveId" clId="{9BCDDA71-CA83-4AC9-BED0-50CBE4517F78}" dt="2022-06-13T18:43:09.313" v="748" actId="1076"/>
          <ac:spMkLst>
            <pc:docMk/>
            <pc:sldMk cId="666128849" sldId="266"/>
            <ac:spMk id="2" creationId="{B1FE0855-E64E-5873-BCF0-895D5464F06D}"/>
          </ac:spMkLst>
        </pc:spChg>
        <pc:spChg chg="mod">
          <ac:chgData name="Vassilios Kotoulas" userId="af933983cfeb83ed" providerId="LiveId" clId="{9BCDDA71-CA83-4AC9-BED0-50CBE4517F78}" dt="2022-06-13T18:44:17.806" v="837" actId="20577"/>
          <ac:spMkLst>
            <pc:docMk/>
            <pc:sldMk cId="666128849" sldId="266"/>
            <ac:spMk id="3" creationId="{13B653AF-3244-8135-1FBB-1AACCDCFE85E}"/>
          </ac:spMkLst>
        </pc:spChg>
      </pc:sldChg>
      <pc:sldChg chg="addSp delSp modSp new mod modClrScheme chgLayout">
        <pc:chgData name="Vassilios Kotoulas" userId="af933983cfeb83ed" providerId="LiveId" clId="{9BCDDA71-CA83-4AC9-BED0-50CBE4517F78}" dt="2022-06-13T18:42:36.736" v="747" actId="20577"/>
        <pc:sldMkLst>
          <pc:docMk/>
          <pc:sldMk cId="3725323304" sldId="272"/>
        </pc:sldMkLst>
        <pc:spChg chg="del mod ord">
          <ac:chgData name="Vassilios Kotoulas" userId="af933983cfeb83ed" providerId="LiveId" clId="{9BCDDA71-CA83-4AC9-BED0-50CBE4517F78}" dt="2022-06-13T18:37:22.239" v="555" actId="700"/>
          <ac:spMkLst>
            <pc:docMk/>
            <pc:sldMk cId="3725323304" sldId="272"/>
            <ac:spMk id="2" creationId="{E7B3EFD1-0EE2-58C5-5248-14D641A8E73C}"/>
          </ac:spMkLst>
        </pc:spChg>
        <pc:spChg chg="del mod ord">
          <ac:chgData name="Vassilios Kotoulas" userId="af933983cfeb83ed" providerId="LiveId" clId="{9BCDDA71-CA83-4AC9-BED0-50CBE4517F78}" dt="2022-06-13T18:37:22.239" v="555" actId="700"/>
          <ac:spMkLst>
            <pc:docMk/>
            <pc:sldMk cId="3725323304" sldId="272"/>
            <ac:spMk id="3" creationId="{BFAA0359-7210-2002-DE8E-C6F259169FFF}"/>
          </ac:spMkLst>
        </pc:spChg>
        <pc:spChg chg="add mod ord">
          <ac:chgData name="Vassilios Kotoulas" userId="af933983cfeb83ed" providerId="LiveId" clId="{9BCDDA71-CA83-4AC9-BED0-50CBE4517F78}" dt="2022-06-13T18:39:56.255" v="612" actId="207"/>
          <ac:spMkLst>
            <pc:docMk/>
            <pc:sldMk cId="3725323304" sldId="272"/>
            <ac:spMk id="4" creationId="{0FF49955-4323-076F-3A59-E4D16DDFCC0C}"/>
          </ac:spMkLst>
        </pc:spChg>
        <pc:spChg chg="add del mod ord">
          <ac:chgData name="Vassilios Kotoulas" userId="af933983cfeb83ed" providerId="LiveId" clId="{9BCDDA71-CA83-4AC9-BED0-50CBE4517F78}" dt="2022-06-13T18:38:52.712" v="556"/>
          <ac:spMkLst>
            <pc:docMk/>
            <pc:sldMk cId="3725323304" sldId="272"/>
            <ac:spMk id="5" creationId="{9DD12B0D-CE47-0D45-47B8-8C1BA88F862B}"/>
          </ac:spMkLst>
        </pc:spChg>
        <pc:spChg chg="add mod ord">
          <ac:chgData name="Vassilios Kotoulas" userId="af933983cfeb83ed" providerId="LiveId" clId="{9BCDDA71-CA83-4AC9-BED0-50CBE4517F78}" dt="2022-06-13T18:42:36.736" v="747" actId="20577"/>
          <ac:spMkLst>
            <pc:docMk/>
            <pc:sldMk cId="3725323304" sldId="272"/>
            <ac:spMk id="6" creationId="{1522D6F2-8108-BA06-168B-F03917EF9C7B}"/>
          </ac:spMkLst>
        </pc:spChg>
        <pc:picChg chg="add mod">
          <ac:chgData name="Vassilios Kotoulas" userId="af933983cfeb83ed" providerId="LiveId" clId="{9BCDDA71-CA83-4AC9-BED0-50CBE4517F78}" dt="2022-06-13T18:39:08.325" v="558" actId="14100"/>
          <ac:picMkLst>
            <pc:docMk/>
            <pc:sldMk cId="3725323304" sldId="272"/>
            <ac:picMk id="1026" creationId="{BCDD032D-6478-F301-E08F-2ABF2F376D0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6052F2-EF4C-DF45-8355-A41FC6BAD776}" type="datetimeFigureOut">
              <a:rPr lang="el-GR" smtClean="0"/>
              <a:t>13/06/2022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0B8FCF-36C3-BD43-9B60-ACA6D98AE389}" type="slidenum">
              <a:rPr lang="el-GR" smtClean="0"/>
              <a:t>‹#›</a:t>
            </a:fld>
            <a:endParaRPr lang="el-GR"/>
          </a:p>
        </p:txBody>
      </p:sp>
    </p:spTree>
    <p:extLst>
      <p:ext uri="{BB962C8B-B14F-4D97-AF65-F5344CB8AC3E}">
        <p14:creationId xmlns:p14="http://schemas.microsoft.com/office/powerpoint/2010/main" val="372427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A0B8FCF-36C3-BD43-9B60-ACA6D98AE389}" type="slidenum">
              <a:rPr lang="el-GR" smtClean="0"/>
              <a:t>1</a:t>
            </a:fld>
            <a:endParaRPr lang="el-GR"/>
          </a:p>
        </p:txBody>
      </p:sp>
    </p:spTree>
    <p:extLst>
      <p:ext uri="{BB962C8B-B14F-4D97-AF65-F5344CB8AC3E}">
        <p14:creationId xmlns:p14="http://schemas.microsoft.com/office/powerpoint/2010/main" val="2586501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E2F1B18-B1A1-5649-B045-98ADC7A32AF6}" type="datetimeFigureOut">
              <a:rPr lang="el-GR" smtClean="0"/>
              <a:t>13/06/2022</a:t>
            </a:fld>
            <a:endParaRPr lang="el-G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l-G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56EE803-90E0-D441-9F86-BCACFEFCFA0E}" type="slidenum">
              <a:rPr lang="el-GR" smtClean="0"/>
              <a:t>‹#›</a:t>
            </a:fld>
            <a:endParaRPr lang="el-G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690227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E2F1B18-B1A1-5649-B045-98ADC7A32AF6}" type="datetimeFigureOut">
              <a:rPr lang="el-GR" smtClean="0"/>
              <a:t>13/06/2022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56EE803-90E0-D441-9F86-BCACFEFCFA0E}" type="slidenum">
              <a:rPr lang="el-GR" smtClean="0"/>
              <a:t>‹#›</a:t>
            </a:fld>
            <a:endParaRPr lang="el-GR"/>
          </a:p>
        </p:txBody>
      </p:sp>
    </p:spTree>
    <p:extLst>
      <p:ext uri="{BB962C8B-B14F-4D97-AF65-F5344CB8AC3E}">
        <p14:creationId xmlns:p14="http://schemas.microsoft.com/office/powerpoint/2010/main" val="17159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E2F1B18-B1A1-5649-B045-98ADC7A32AF6}" type="datetimeFigureOut">
              <a:rPr lang="el-GR" smtClean="0"/>
              <a:t>13/06/2022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56EE803-90E0-D441-9F86-BCACFEFCFA0E}" type="slidenum">
              <a:rPr lang="el-GR" smtClean="0"/>
              <a:t>‹#›</a:t>
            </a:fld>
            <a:endParaRPr lang="el-GR"/>
          </a:p>
        </p:txBody>
      </p:sp>
    </p:spTree>
    <p:extLst>
      <p:ext uri="{BB962C8B-B14F-4D97-AF65-F5344CB8AC3E}">
        <p14:creationId xmlns:p14="http://schemas.microsoft.com/office/powerpoint/2010/main" val="265942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E2F1B18-B1A1-5649-B045-98ADC7A32AF6}" type="datetimeFigureOut">
              <a:rPr lang="el-GR" smtClean="0"/>
              <a:t>13/06/2022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56EE803-90E0-D441-9F86-BCACFEFCFA0E}" type="slidenum">
              <a:rPr lang="el-GR" smtClean="0"/>
              <a:t>‹#›</a:t>
            </a:fld>
            <a:endParaRPr lang="el-GR"/>
          </a:p>
        </p:txBody>
      </p:sp>
    </p:spTree>
    <p:extLst>
      <p:ext uri="{BB962C8B-B14F-4D97-AF65-F5344CB8AC3E}">
        <p14:creationId xmlns:p14="http://schemas.microsoft.com/office/powerpoint/2010/main" val="2156509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E2F1B18-B1A1-5649-B045-98ADC7A32AF6}" type="datetimeFigureOut">
              <a:rPr lang="el-GR" smtClean="0"/>
              <a:t>13/06/2022</a:t>
            </a:fld>
            <a:endParaRPr lang="el-G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l-G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56EE803-90E0-D441-9F86-BCACFEFCFA0E}" type="slidenum">
              <a:rPr lang="el-GR" smtClean="0"/>
              <a:t>‹#›</a:t>
            </a:fld>
            <a:endParaRPr lang="el-G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900987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E2F1B18-B1A1-5649-B045-98ADC7A32AF6}" type="datetimeFigureOut">
              <a:rPr lang="el-GR" smtClean="0"/>
              <a:t>13/06/2022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56EE803-90E0-D441-9F86-BCACFEFCFA0E}" type="slidenum">
              <a:rPr lang="el-GR" smtClean="0"/>
              <a:t>‹#›</a:t>
            </a:fld>
            <a:endParaRPr lang="el-GR"/>
          </a:p>
        </p:txBody>
      </p:sp>
    </p:spTree>
    <p:extLst>
      <p:ext uri="{BB962C8B-B14F-4D97-AF65-F5344CB8AC3E}">
        <p14:creationId xmlns:p14="http://schemas.microsoft.com/office/powerpoint/2010/main" val="378035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E2F1B18-B1A1-5649-B045-98ADC7A32AF6}" type="datetimeFigureOut">
              <a:rPr lang="el-GR" smtClean="0"/>
              <a:t>13/06/2022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56EE803-90E0-D441-9F86-BCACFEFCFA0E}" type="slidenum">
              <a:rPr lang="el-GR" smtClean="0"/>
              <a:t>‹#›</a:t>
            </a:fld>
            <a:endParaRPr lang="el-GR"/>
          </a:p>
        </p:txBody>
      </p:sp>
    </p:spTree>
    <p:extLst>
      <p:ext uri="{BB962C8B-B14F-4D97-AF65-F5344CB8AC3E}">
        <p14:creationId xmlns:p14="http://schemas.microsoft.com/office/powerpoint/2010/main" val="2537558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E2F1B18-B1A1-5649-B045-98ADC7A32AF6}" type="datetimeFigureOut">
              <a:rPr lang="el-GR" smtClean="0"/>
              <a:t>13/06/2022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56EE803-90E0-D441-9F86-BCACFEFCFA0E}" type="slidenum">
              <a:rPr lang="el-GR" smtClean="0"/>
              <a:t>‹#›</a:t>
            </a:fld>
            <a:endParaRPr lang="el-GR"/>
          </a:p>
        </p:txBody>
      </p:sp>
    </p:spTree>
    <p:extLst>
      <p:ext uri="{BB962C8B-B14F-4D97-AF65-F5344CB8AC3E}">
        <p14:creationId xmlns:p14="http://schemas.microsoft.com/office/powerpoint/2010/main" val="659375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F1B18-B1A1-5649-B045-98ADC7A32AF6}" type="datetimeFigureOut">
              <a:rPr lang="el-GR" smtClean="0"/>
              <a:t>13/06/2022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56EE803-90E0-D441-9F86-BCACFEFCFA0E}" type="slidenum">
              <a:rPr lang="el-GR" smtClean="0"/>
              <a:t>‹#›</a:t>
            </a:fld>
            <a:endParaRPr lang="el-GR"/>
          </a:p>
        </p:txBody>
      </p:sp>
    </p:spTree>
    <p:extLst>
      <p:ext uri="{BB962C8B-B14F-4D97-AF65-F5344CB8AC3E}">
        <p14:creationId xmlns:p14="http://schemas.microsoft.com/office/powerpoint/2010/main" val="267467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E2F1B18-B1A1-5649-B045-98ADC7A32AF6}" type="datetimeFigureOut">
              <a:rPr lang="el-GR" smtClean="0"/>
              <a:t>13/06/2022</a:t>
            </a:fld>
            <a:endParaRPr lang="el-G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56EE803-90E0-D441-9F86-BCACFEFCFA0E}" type="slidenum">
              <a:rPr lang="el-GR" smtClean="0"/>
              <a:t>‹#›</a:t>
            </a:fld>
            <a:endParaRPr lang="el-G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7147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E2F1B18-B1A1-5649-B045-98ADC7A32AF6}" type="datetimeFigureOut">
              <a:rPr lang="el-GR" smtClean="0"/>
              <a:t>13/06/2022</a:t>
            </a:fld>
            <a:endParaRPr lang="el-G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l-G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56EE803-90E0-D441-9F86-BCACFEFCFA0E}" type="slidenum">
              <a:rPr lang="el-GR" smtClean="0"/>
              <a:t>‹#›</a:t>
            </a:fld>
            <a:endParaRPr lang="el-G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449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E2F1B18-B1A1-5649-B045-98ADC7A32AF6}" type="datetimeFigureOut">
              <a:rPr lang="el-GR" smtClean="0"/>
              <a:t>13/06/2022</a:t>
            </a:fld>
            <a:endParaRPr lang="el-G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l-G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56EE803-90E0-D441-9F86-BCACFEFCFA0E}" type="slidenum">
              <a:rPr lang="el-GR" smtClean="0"/>
              <a:t>‹#›</a:t>
            </a:fld>
            <a:endParaRPr lang="el-G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53151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vaskotoulas@sch.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C69D40-855E-420B-A0CF-5D3C37A9D660}"/>
              </a:ext>
            </a:extLst>
          </p:cNvPr>
          <p:cNvSpPr>
            <a:spLocks noGrp="1"/>
          </p:cNvSpPr>
          <p:nvPr>
            <p:ph type="ctrTitle"/>
          </p:nvPr>
        </p:nvSpPr>
        <p:spPr/>
        <p:txBody>
          <a:bodyPr/>
          <a:lstStyle/>
          <a:p>
            <a:r>
              <a:rPr lang="el-GR" sz="5400" cap="none" dirty="0" err="1"/>
              <a:t>Κυβερνοεκφοβισμός</a:t>
            </a:r>
            <a:r>
              <a:rPr lang="el-GR" sz="5400" cap="none" dirty="0"/>
              <a:t> – Οικογένεια &amp; Σχολείο</a:t>
            </a:r>
          </a:p>
        </p:txBody>
      </p:sp>
      <p:sp>
        <p:nvSpPr>
          <p:cNvPr id="3" name="Υπότιτλος 2">
            <a:extLst>
              <a:ext uri="{FF2B5EF4-FFF2-40B4-BE49-F238E27FC236}">
                <a16:creationId xmlns:a16="http://schemas.microsoft.com/office/drawing/2014/main" id="{6D99ED25-EC9A-1839-D885-89AFCB390337}"/>
              </a:ext>
            </a:extLst>
          </p:cNvPr>
          <p:cNvSpPr>
            <a:spLocks noGrp="1"/>
          </p:cNvSpPr>
          <p:nvPr>
            <p:ph type="subTitle" idx="1"/>
          </p:nvPr>
        </p:nvSpPr>
        <p:spPr/>
        <p:txBody>
          <a:bodyPr>
            <a:normAutofit fontScale="92500" lnSpcReduction="10000"/>
          </a:bodyPr>
          <a:lstStyle/>
          <a:p>
            <a:r>
              <a:rPr lang="el-GR" dirty="0"/>
              <a:t>Βασίλειος Κωτούλας</a:t>
            </a:r>
          </a:p>
          <a:p>
            <a:r>
              <a:rPr lang="el-GR" dirty="0"/>
              <a:t>Ο.Σ. ΠΕ.Κ.Ε.Σ. Θεσσαλίας</a:t>
            </a:r>
          </a:p>
          <a:p>
            <a:r>
              <a:rPr lang="en-US" dirty="0">
                <a:hlinkClick r:id="rId3"/>
              </a:rPr>
              <a:t>vaskotoulas@sch.gr</a:t>
            </a:r>
            <a:r>
              <a:rPr lang="en-US" dirty="0"/>
              <a:t> </a:t>
            </a:r>
            <a:endParaRPr lang="el-GR" dirty="0"/>
          </a:p>
        </p:txBody>
      </p:sp>
      <p:pic>
        <p:nvPicPr>
          <p:cNvPr id="4" name="Picture 3">
            <a:extLst>
              <a:ext uri="{FF2B5EF4-FFF2-40B4-BE49-F238E27FC236}">
                <a16:creationId xmlns:a16="http://schemas.microsoft.com/office/drawing/2014/main" id="{7F78F91B-74EF-647B-21E4-BE407153D5B3}"/>
              </a:ext>
            </a:extLst>
          </p:cNvPr>
          <p:cNvPicPr>
            <a:picLocks noChangeAspect="1"/>
          </p:cNvPicPr>
          <p:nvPr/>
        </p:nvPicPr>
        <p:blipFill>
          <a:blip r:embed="rId4">
            <a:duotone>
              <a:schemeClr val="accent4">
                <a:shade val="45000"/>
                <a:satMod val="135000"/>
              </a:schemeClr>
              <a:prstClr val="white"/>
            </a:duotone>
          </a:blip>
          <a:stretch>
            <a:fillRect/>
          </a:stretch>
        </p:blipFill>
        <p:spPr>
          <a:xfrm>
            <a:off x="9694715" y="106810"/>
            <a:ext cx="2366013" cy="1481124"/>
          </a:xfrm>
          <a:prstGeom prst="rect">
            <a:avLst/>
          </a:prstGeom>
          <a:solidFill>
            <a:schemeClr val="accent1">
              <a:lumMod val="75000"/>
              <a:alpha val="0"/>
            </a:schemeClr>
          </a:solidFill>
        </p:spPr>
      </p:pic>
    </p:spTree>
    <p:extLst>
      <p:ext uri="{BB962C8B-B14F-4D97-AF65-F5344CB8AC3E}">
        <p14:creationId xmlns:p14="http://schemas.microsoft.com/office/powerpoint/2010/main" val="1978159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795F95-2E58-56F1-34BB-5F0346A3987A}"/>
              </a:ext>
            </a:extLst>
          </p:cNvPr>
          <p:cNvSpPr>
            <a:spLocks noGrp="1"/>
          </p:cNvSpPr>
          <p:nvPr>
            <p:ph type="title"/>
          </p:nvPr>
        </p:nvSpPr>
        <p:spPr>
          <a:xfrm>
            <a:off x="1371600" y="257175"/>
            <a:ext cx="9601200" cy="1485900"/>
          </a:xfrm>
        </p:spPr>
        <p:txBody>
          <a:bodyPr/>
          <a:lstStyle/>
          <a:p>
            <a:r>
              <a:rPr lang="el-GR" b="1" dirty="0"/>
              <a:t>Αν το παιδί σας βιώνει διαδικτυακό εκφοβισμό</a:t>
            </a:r>
            <a:endParaRPr lang="el-GR" dirty="0"/>
          </a:p>
        </p:txBody>
      </p:sp>
      <p:sp>
        <p:nvSpPr>
          <p:cNvPr id="3" name="Θέση περιεχομένου 2">
            <a:extLst>
              <a:ext uri="{FF2B5EF4-FFF2-40B4-BE49-F238E27FC236}">
                <a16:creationId xmlns:a16="http://schemas.microsoft.com/office/drawing/2014/main" id="{93C5C746-DAB9-51EF-B8A5-6249A3CDDD5F}"/>
              </a:ext>
            </a:extLst>
          </p:cNvPr>
          <p:cNvSpPr>
            <a:spLocks noGrp="1"/>
          </p:cNvSpPr>
          <p:nvPr>
            <p:ph idx="1"/>
          </p:nvPr>
        </p:nvSpPr>
        <p:spPr>
          <a:xfrm>
            <a:off x="1371600" y="1600199"/>
            <a:ext cx="9601200" cy="5000625"/>
          </a:xfrm>
        </p:spPr>
        <p:txBody>
          <a:bodyPr>
            <a:normAutofit fontScale="92500"/>
          </a:bodyPr>
          <a:lstStyle/>
          <a:p>
            <a:pPr>
              <a:buFont typeface="Wingdings" pitchFamily="2" charset="2"/>
              <a:buChar char="Ø"/>
            </a:pPr>
            <a:r>
              <a:rPr lang="el-GR" sz="2400" dirty="0"/>
              <a:t>Ενθαρρύνετέ το να ακολουθεί τις προβλεπόμενες διαδικασίες για να αναφέρει σε ενήλικες τυχόν προσβλητικό περιεχόμενο στα κοινωνικά δίκτυα. </a:t>
            </a:r>
          </a:p>
          <a:p>
            <a:pPr>
              <a:buFont typeface="Wingdings" pitchFamily="2" charset="2"/>
              <a:buChar char="Ø"/>
            </a:pPr>
            <a:r>
              <a:rPr lang="el-GR" sz="2400" dirty="0"/>
              <a:t>Ζητήστε του να «μπλοκάρει» / αποφεύγει τους χρήστες που το παρενοχλούν. </a:t>
            </a:r>
          </a:p>
          <a:p>
            <a:pPr>
              <a:buFont typeface="Wingdings" pitchFamily="2" charset="2"/>
              <a:buChar char="Ø"/>
            </a:pPr>
            <a:r>
              <a:rPr lang="el-GR" sz="2400" dirty="0"/>
              <a:t>Βοηθήστε το να κρατά αποδεικτικά στοιχεία αποθηκεύοντας ή αντιγράφοντας κείμενα ή συζητήσεις που λαμβάνει, έτσι ώστε οι κατάλληλοι άνθρωποι να διερευνήσουν το περιστατικό. </a:t>
            </a:r>
          </a:p>
          <a:p>
            <a:pPr>
              <a:buFont typeface="Wingdings" pitchFamily="2" charset="2"/>
              <a:buChar char="Ø"/>
            </a:pPr>
            <a:r>
              <a:rPr lang="el-GR" sz="2400" dirty="0"/>
              <a:t>Ενημερώστε το ότι ο εκφοβισμός εντός και εκτός διαδικτύου συχνά είναι αλληλένδετος, συνεπώς ο εκφοβισμός μπορεί να συμβαίνει και στο σχολείο. </a:t>
            </a:r>
          </a:p>
          <a:p>
            <a:pPr>
              <a:buFont typeface="Wingdings" pitchFamily="2" charset="2"/>
              <a:buChar char="Ø"/>
            </a:pPr>
            <a:r>
              <a:rPr lang="el-GR" sz="2400" dirty="0"/>
              <a:t>Σε περιπτώσεις που απειλείται με βία ή με ανάρτηση σεξουαλικού περιεχομένου, επικοινωνήστε αμέσως με την αστυνομία. </a:t>
            </a:r>
          </a:p>
          <a:p>
            <a:pPr>
              <a:buFont typeface="Wingdings" pitchFamily="2" charset="2"/>
              <a:buChar char="Ø"/>
            </a:pPr>
            <a:r>
              <a:rPr lang="el-GR" sz="2400" dirty="0"/>
              <a:t>Τονίστε του ότι δεν πρέπει να ανταποδίδει τον εκφοβισμό. </a:t>
            </a:r>
          </a:p>
          <a:p>
            <a:endParaRPr lang="el-GR" dirty="0"/>
          </a:p>
        </p:txBody>
      </p:sp>
    </p:spTree>
    <p:extLst>
      <p:ext uri="{BB962C8B-B14F-4D97-AF65-F5344CB8AC3E}">
        <p14:creationId xmlns:p14="http://schemas.microsoft.com/office/powerpoint/2010/main" val="2886825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FE0855-E64E-5873-BCF0-895D5464F06D}"/>
              </a:ext>
            </a:extLst>
          </p:cNvPr>
          <p:cNvSpPr>
            <a:spLocks noGrp="1"/>
          </p:cNvSpPr>
          <p:nvPr>
            <p:ph type="title"/>
          </p:nvPr>
        </p:nvSpPr>
        <p:spPr>
          <a:xfrm>
            <a:off x="1536638" y="288817"/>
            <a:ext cx="9601200" cy="1485900"/>
          </a:xfrm>
        </p:spPr>
        <p:txBody>
          <a:bodyPr>
            <a:normAutofit fontScale="90000"/>
          </a:bodyPr>
          <a:lstStyle/>
          <a:p>
            <a:r>
              <a:rPr lang="el-GR" b="1" dirty="0"/>
              <a:t>Διευκολύνετε το παιδί σας να συζητήσει για θέματα που το απασχολούν ή το ταλαιπωρούν</a:t>
            </a:r>
            <a:endParaRPr lang="el-GR" dirty="0"/>
          </a:p>
        </p:txBody>
      </p:sp>
      <p:sp>
        <p:nvSpPr>
          <p:cNvPr id="3" name="Θέση περιεχομένου 2">
            <a:extLst>
              <a:ext uri="{FF2B5EF4-FFF2-40B4-BE49-F238E27FC236}">
                <a16:creationId xmlns:a16="http://schemas.microsoft.com/office/drawing/2014/main" id="{13B653AF-3244-8135-1FBB-1AACCDCFE85E}"/>
              </a:ext>
            </a:extLst>
          </p:cNvPr>
          <p:cNvSpPr>
            <a:spLocks noGrp="1"/>
          </p:cNvSpPr>
          <p:nvPr>
            <p:ph idx="1"/>
          </p:nvPr>
        </p:nvSpPr>
        <p:spPr/>
        <p:txBody>
          <a:bodyPr>
            <a:normAutofit fontScale="92500" lnSpcReduction="20000"/>
          </a:bodyPr>
          <a:lstStyle/>
          <a:p>
            <a:r>
              <a:rPr lang="el-GR" sz="2800" dirty="0"/>
              <a:t>Όλα τα παιδιά δυσκολεύονται να μιλήσουν για κάποια θέματα και εκεί είναι που χρειάζονται περισσότερο την υποστήριξή σας. Θα βοηθηθούν πραγματικά αν υπάρχει μια ορισμένη ώρα της ημέρας κατά την οποία μπορούν να μιλούν για τα ζητήματα που τα απασχολούν: είναι σημαντικό, λοιπόν, να έχετε μέσα στην ημέρα κάποια ώρα που είναι η «στιγμή για εκμυστηρεύσεις».</a:t>
            </a:r>
          </a:p>
          <a:p>
            <a:r>
              <a:rPr lang="el-GR" sz="2800" dirty="0"/>
              <a:t>Αν κρίνετε πως αυτό δεν είναι δυνατόν, δημιουργήστε τις συνθήκες </a:t>
            </a:r>
            <a:r>
              <a:rPr lang="el-GR" sz="2800"/>
              <a:t>για επικοινωνία.</a:t>
            </a:r>
            <a:endParaRPr lang="el-GR" sz="2800" dirty="0"/>
          </a:p>
          <a:p>
            <a:endParaRPr lang="el-GR" dirty="0"/>
          </a:p>
          <a:p>
            <a:pPr marL="0" indent="0">
              <a:buNone/>
            </a:pPr>
            <a:r>
              <a:rPr lang="el-GR" dirty="0"/>
              <a:t> </a:t>
            </a:r>
          </a:p>
          <a:p>
            <a:endParaRPr lang="el-GR" dirty="0"/>
          </a:p>
        </p:txBody>
      </p:sp>
    </p:spTree>
    <p:extLst>
      <p:ext uri="{BB962C8B-B14F-4D97-AF65-F5344CB8AC3E}">
        <p14:creationId xmlns:p14="http://schemas.microsoft.com/office/powerpoint/2010/main" val="666128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ύννεφο 3">
            <a:extLst>
              <a:ext uri="{FF2B5EF4-FFF2-40B4-BE49-F238E27FC236}">
                <a16:creationId xmlns:a16="http://schemas.microsoft.com/office/drawing/2014/main" id="{358DEB5E-42FE-4C68-09A5-CD5FDF378265}"/>
              </a:ext>
            </a:extLst>
          </p:cNvPr>
          <p:cNvSpPr/>
          <p:nvPr/>
        </p:nvSpPr>
        <p:spPr>
          <a:xfrm>
            <a:off x="2083443" y="613458"/>
            <a:ext cx="8345348" cy="5175873"/>
          </a:xfrm>
          <a:prstGeom prst="cloud">
            <a:avLst/>
          </a:prstGeom>
          <a:solidFill>
            <a:srgbClr val="C00000"/>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l-GR" sz="2400" dirty="0">
                <a:ln w="0"/>
                <a:solidFill>
                  <a:srgbClr val="FFFF00"/>
                </a:solidFill>
                <a:effectLst>
                  <a:outerShdw blurRad="38100" dist="19050" dir="2700000" algn="tl" rotWithShape="0">
                    <a:schemeClr val="dk1">
                      <a:alpha val="40000"/>
                    </a:schemeClr>
                  </a:outerShdw>
                </a:effectLst>
              </a:rPr>
              <a:t>Σε κάθε περίπτωση… Πρέπει να στηρίξετε το παιδί που εκφοβίζεται ώστε να μη νιώσει πως φταίει </a:t>
            </a:r>
            <a:r>
              <a:rPr lang="el-GR" sz="2400" dirty="0" err="1">
                <a:ln w="0"/>
                <a:solidFill>
                  <a:srgbClr val="FFFF00"/>
                </a:solidFill>
                <a:effectLst>
                  <a:outerShdw blurRad="38100" dist="19050" dir="2700000" algn="tl" rotWithShape="0">
                    <a:schemeClr val="dk1">
                      <a:alpha val="40000"/>
                    </a:schemeClr>
                  </a:outerShdw>
                </a:effectLst>
              </a:rPr>
              <a:t>γι</a:t>
            </a:r>
            <a:r>
              <a:rPr lang="el-GR" sz="2400" dirty="0">
                <a:ln w="0"/>
                <a:solidFill>
                  <a:srgbClr val="FFFF00"/>
                </a:solidFill>
                <a:effectLst>
                  <a:outerShdw blurRad="38100" dist="19050" dir="2700000" algn="tl" rotWithShape="0">
                    <a:schemeClr val="dk1">
                      <a:alpha val="40000"/>
                    </a:schemeClr>
                  </a:outerShdw>
                </a:effectLst>
              </a:rPr>
              <a:t> αυτό που συμβαίνει! Ακόμη κι αν όλο το σκηνικό που έχει δημιουργηθεί έχει ξεκινήσει από δική του ενέργεια, δεν μπορεί να νιώθει υπόλογο για όσα άσχημα ακολουθούν…</a:t>
            </a:r>
            <a:endParaRPr lang="el-GR" sz="2400" dirty="0">
              <a:solidFill>
                <a:srgbClr val="FFFF00"/>
              </a:solidFill>
            </a:endParaRPr>
          </a:p>
        </p:txBody>
      </p:sp>
    </p:spTree>
    <p:extLst>
      <p:ext uri="{BB962C8B-B14F-4D97-AF65-F5344CB8AC3E}">
        <p14:creationId xmlns:p14="http://schemas.microsoft.com/office/powerpoint/2010/main" val="1039172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ύννεφο 3">
            <a:extLst>
              <a:ext uri="{FF2B5EF4-FFF2-40B4-BE49-F238E27FC236}">
                <a16:creationId xmlns:a16="http://schemas.microsoft.com/office/drawing/2014/main" id="{358DEB5E-42FE-4C68-09A5-CD5FDF378265}"/>
              </a:ext>
            </a:extLst>
          </p:cNvPr>
          <p:cNvSpPr/>
          <p:nvPr/>
        </p:nvSpPr>
        <p:spPr>
          <a:xfrm>
            <a:off x="2083443" y="613458"/>
            <a:ext cx="8345348" cy="5175873"/>
          </a:xfrm>
          <a:prstGeom prst="cloud">
            <a:avLst/>
          </a:prstGeom>
          <a:solidFill>
            <a:schemeClr val="accent2"/>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el-GR" sz="2400" dirty="0">
                <a:ln w="0"/>
                <a:solidFill>
                  <a:schemeClr val="accent4">
                    <a:lumMod val="50000"/>
                  </a:schemeClr>
                </a:solidFill>
                <a:effectLst>
                  <a:outerShdw blurRad="38100" dist="19050" dir="2700000" algn="tl" rotWithShape="0">
                    <a:schemeClr val="dk1">
                      <a:alpha val="40000"/>
                    </a:schemeClr>
                  </a:outerShdw>
                </a:effectLst>
              </a:rPr>
              <a:t>Επίσης, σε κάθε περίπτωση… </a:t>
            </a:r>
          </a:p>
          <a:p>
            <a:pPr algn="ctr"/>
            <a:r>
              <a:rPr lang="el-GR" sz="2400" dirty="0">
                <a:ln w="0"/>
                <a:solidFill>
                  <a:schemeClr val="accent4">
                    <a:lumMod val="50000"/>
                  </a:schemeClr>
                </a:solidFill>
                <a:effectLst>
                  <a:outerShdw blurRad="38100" dist="19050" dir="2700000" algn="tl" rotWithShape="0">
                    <a:schemeClr val="dk1">
                      <a:alpha val="40000"/>
                    </a:schemeClr>
                  </a:outerShdw>
                </a:effectLst>
              </a:rPr>
              <a:t>Πρέπει να στηρίξουμε και το παιδί που εκφοβίζει…</a:t>
            </a:r>
          </a:p>
          <a:p>
            <a:pPr algn="ctr"/>
            <a:r>
              <a:rPr lang="el-GR" sz="2400" dirty="0">
                <a:ln w="0"/>
                <a:solidFill>
                  <a:schemeClr val="accent4">
                    <a:lumMod val="50000"/>
                  </a:schemeClr>
                </a:solidFill>
                <a:effectLst>
                  <a:outerShdw blurRad="38100" dist="19050" dir="2700000" algn="tl" rotWithShape="0">
                    <a:schemeClr val="dk1">
                      <a:alpha val="40000"/>
                    </a:schemeClr>
                  </a:outerShdw>
                </a:effectLst>
              </a:rPr>
              <a:t>Μπορεί να έχει χάσει τον προσανατολισμό του! Μπορεί να μην γνωρίζει πώς να ζητήσει την προσοχή!</a:t>
            </a:r>
          </a:p>
          <a:p>
            <a:pPr algn="ctr"/>
            <a:r>
              <a:rPr lang="el-GR" sz="2400" dirty="0">
                <a:ln w="0"/>
                <a:solidFill>
                  <a:schemeClr val="accent4">
                    <a:lumMod val="50000"/>
                  </a:schemeClr>
                </a:solidFill>
                <a:effectLst>
                  <a:outerShdw blurRad="38100" dist="19050" dir="2700000" algn="tl" rotWithShape="0">
                    <a:schemeClr val="dk1">
                      <a:alpha val="40000"/>
                    </a:schemeClr>
                  </a:outerShdw>
                </a:effectLst>
              </a:rPr>
              <a:t>Οι συνέπειες που θα ακολουθήσουν τις πράξεις του δεν πρέπει να τον/την οδηγήσουν στο περιθώριο…</a:t>
            </a:r>
            <a:endParaRPr lang="el-GR" sz="2400" dirty="0">
              <a:solidFill>
                <a:schemeClr val="accent4">
                  <a:lumMod val="50000"/>
                </a:schemeClr>
              </a:solidFill>
            </a:endParaRPr>
          </a:p>
        </p:txBody>
      </p:sp>
    </p:spTree>
    <p:extLst>
      <p:ext uri="{BB962C8B-B14F-4D97-AF65-F5344CB8AC3E}">
        <p14:creationId xmlns:p14="http://schemas.microsoft.com/office/powerpoint/2010/main" val="3721837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Σύννεφο 3">
            <a:extLst>
              <a:ext uri="{FF2B5EF4-FFF2-40B4-BE49-F238E27FC236}">
                <a16:creationId xmlns:a16="http://schemas.microsoft.com/office/drawing/2014/main" id="{358DEB5E-42FE-4C68-09A5-CD5FDF378265}"/>
              </a:ext>
            </a:extLst>
          </p:cNvPr>
          <p:cNvSpPr/>
          <p:nvPr/>
        </p:nvSpPr>
        <p:spPr>
          <a:xfrm>
            <a:off x="1846641" y="257175"/>
            <a:ext cx="9415463" cy="6215063"/>
          </a:xfrm>
          <a:prstGeom prst="cloud">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l-GR" sz="2400" dirty="0">
                <a:ln w="0"/>
                <a:solidFill>
                  <a:schemeClr val="tx1"/>
                </a:solidFill>
                <a:effectLst>
                  <a:outerShdw blurRad="38100" dist="19050" dir="2700000" algn="tl" rotWithShape="0">
                    <a:schemeClr val="dk1">
                      <a:alpha val="40000"/>
                    </a:schemeClr>
                  </a:outerShdw>
                </a:effectLst>
              </a:rPr>
              <a:t>Προσοχή επίσης πρέπει να δώσουμε και στους «παρατηρητές» αυτών των καταστάσεων ώστε να είναι ενεργοποιημένοι και να μην στέκουν παθητικά. Μπορεί να πιστεύουν πως δεν αφορά τους ίδιους μια εκφοβιστική ενέργεια απέναντι σε έναν συμμαθητή τους. Πρέπει να τους εξηγήσουμε πως η στάση τους βοηθά στη διαμόρφωση των όρων της καθημερινότητας!</a:t>
            </a:r>
            <a:endParaRPr lang="el-GR" sz="2400" dirty="0"/>
          </a:p>
        </p:txBody>
      </p:sp>
    </p:spTree>
    <p:extLst>
      <p:ext uri="{BB962C8B-B14F-4D97-AF65-F5344CB8AC3E}">
        <p14:creationId xmlns:p14="http://schemas.microsoft.com/office/powerpoint/2010/main" val="3963063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F49955-4323-076F-3A59-E4D16DDFCC0C}"/>
              </a:ext>
            </a:extLst>
          </p:cNvPr>
          <p:cNvSpPr>
            <a:spLocks noGrp="1"/>
          </p:cNvSpPr>
          <p:nvPr>
            <p:ph type="title"/>
          </p:nvPr>
        </p:nvSpPr>
        <p:spPr/>
        <p:txBody>
          <a:bodyPr/>
          <a:lstStyle/>
          <a:p>
            <a:r>
              <a:rPr lang="el-GR" dirty="0">
                <a:solidFill>
                  <a:srgbClr val="C00000"/>
                </a:solidFill>
              </a:rPr>
              <a:t>Μαζί θα τα καταφέρουμε!</a:t>
            </a:r>
            <a:endParaRPr lang="en-US" dirty="0">
              <a:solidFill>
                <a:srgbClr val="C00000"/>
              </a:solidFill>
            </a:endParaRPr>
          </a:p>
        </p:txBody>
      </p:sp>
      <p:sp>
        <p:nvSpPr>
          <p:cNvPr id="6" name="Text Placeholder 5">
            <a:extLst>
              <a:ext uri="{FF2B5EF4-FFF2-40B4-BE49-F238E27FC236}">
                <a16:creationId xmlns:a16="http://schemas.microsoft.com/office/drawing/2014/main" id="{1522D6F2-8108-BA06-168B-F03917EF9C7B}"/>
              </a:ext>
            </a:extLst>
          </p:cNvPr>
          <p:cNvSpPr>
            <a:spLocks noGrp="1"/>
          </p:cNvSpPr>
          <p:nvPr>
            <p:ph type="body" sz="half" idx="2"/>
          </p:nvPr>
        </p:nvSpPr>
        <p:spPr/>
        <p:txBody>
          <a:bodyPr>
            <a:normAutofit lnSpcReduction="10000"/>
          </a:bodyPr>
          <a:lstStyle/>
          <a:p>
            <a:r>
              <a:rPr lang="el-GR" sz="3600" dirty="0"/>
              <a:t>Να έχουμε ένα όμορφο καλοκαίρι χωρίς δυσάρεστα μηνύματα και συμβάντα…</a:t>
            </a:r>
            <a:endParaRPr lang="en-US" sz="3600" dirty="0"/>
          </a:p>
        </p:txBody>
      </p:sp>
      <p:pic>
        <p:nvPicPr>
          <p:cNvPr id="1026" name="Picture 2" descr="Cyberbullying: What is the situation in Greece? - IED">
            <a:extLst>
              <a:ext uri="{FF2B5EF4-FFF2-40B4-BE49-F238E27FC236}">
                <a16:creationId xmlns:a16="http://schemas.microsoft.com/office/drawing/2014/main" id="{BCDD032D-6478-F301-E08F-2ABF2F376D0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73820" y="1311383"/>
            <a:ext cx="6094348" cy="3871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32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76C172-DDB6-C491-2663-7B8A9123CCED}"/>
              </a:ext>
            </a:extLst>
          </p:cNvPr>
          <p:cNvSpPr>
            <a:spLocks noGrp="1"/>
          </p:cNvSpPr>
          <p:nvPr>
            <p:ph type="title"/>
          </p:nvPr>
        </p:nvSpPr>
        <p:spPr>
          <a:xfrm>
            <a:off x="119002" y="248856"/>
            <a:ext cx="5066456" cy="514350"/>
          </a:xfrm>
        </p:spPr>
        <p:txBody>
          <a:bodyPr/>
          <a:lstStyle/>
          <a:p>
            <a:r>
              <a:rPr lang="en" sz="2700" dirty="0" err="1"/>
              <a:t>Dehue</a:t>
            </a:r>
            <a:r>
              <a:rPr lang="en" sz="2700" dirty="0"/>
              <a:t>, Bolman &amp; </a:t>
            </a:r>
            <a:r>
              <a:rPr lang="en" sz="2700" dirty="0" err="1"/>
              <a:t>Völlink</a:t>
            </a:r>
            <a:r>
              <a:rPr lang="en" sz="2700" dirty="0"/>
              <a:t>, (2008) </a:t>
            </a:r>
            <a:endParaRPr lang="el-GR" sz="2700" dirty="0"/>
          </a:p>
        </p:txBody>
      </p:sp>
      <p:sp>
        <p:nvSpPr>
          <p:cNvPr id="4" name="Θέση κειμένου 3">
            <a:extLst>
              <a:ext uri="{FF2B5EF4-FFF2-40B4-BE49-F238E27FC236}">
                <a16:creationId xmlns:a16="http://schemas.microsoft.com/office/drawing/2014/main" id="{11E7910D-F8C1-A91D-36B2-510099783B96}"/>
              </a:ext>
            </a:extLst>
          </p:cNvPr>
          <p:cNvSpPr>
            <a:spLocks noGrp="1"/>
          </p:cNvSpPr>
          <p:nvPr>
            <p:ph type="body" sz="half" idx="2"/>
          </p:nvPr>
        </p:nvSpPr>
        <p:spPr>
          <a:xfrm>
            <a:off x="219919" y="763206"/>
            <a:ext cx="4965539" cy="5845938"/>
          </a:xfrm>
        </p:spPr>
        <p:txBody>
          <a:bodyPr>
            <a:normAutofit lnSpcReduction="10000"/>
          </a:bodyPr>
          <a:lstStyle/>
          <a:p>
            <a:r>
              <a:rPr lang="en-US" sz="2000" dirty="0"/>
              <a:t>T</a:t>
            </a:r>
            <a:r>
              <a:rPr lang="el-GR" sz="2000" dirty="0" err="1"/>
              <a:t>ρεις</a:t>
            </a:r>
            <a:r>
              <a:rPr lang="el-GR" sz="2000" dirty="0"/>
              <a:t> είναι οι βασικές προϋποθέσεις που πρέπει να πληρούνται για να χαρακτηριστεί μια συμπεριφορά ως </a:t>
            </a:r>
            <a:r>
              <a:rPr lang="el-GR" sz="2000" dirty="0" err="1"/>
              <a:t>κυβερνοεκφοβιστική</a:t>
            </a:r>
            <a:r>
              <a:rPr lang="el-GR" sz="2000" dirty="0"/>
              <a:t>: </a:t>
            </a:r>
            <a:endParaRPr lang="en-US" sz="2000" dirty="0"/>
          </a:p>
          <a:p>
            <a:r>
              <a:rPr lang="el-GR" sz="2000" dirty="0"/>
              <a:t>α. να είναι επαναλαμβανόμενη </a:t>
            </a:r>
            <a:endParaRPr lang="en-US" sz="2000" dirty="0"/>
          </a:p>
          <a:p>
            <a:r>
              <a:rPr lang="el-GR" sz="2000" dirty="0"/>
              <a:t>β. να έχει ψυχολογικές επιπτώσεις στο θύμα και </a:t>
            </a:r>
            <a:endParaRPr lang="en-US" sz="2000" dirty="0"/>
          </a:p>
          <a:p>
            <a:r>
              <a:rPr lang="el-GR" sz="2000" dirty="0"/>
              <a:t>γ. να γίνεται με πρόθεση</a:t>
            </a:r>
            <a:endParaRPr lang="en-US" sz="2000" dirty="0"/>
          </a:p>
          <a:p>
            <a:endParaRPr lang="en-US" sz="1800" dirty="0"/>
          </a:p>
          <a:p>
            <a:r>
              <a:rPr lang="el-GR" sz="1800" dirty="0"/>
              <a:t>Γιώργος Νικολαΐδης - Ψυχίατρος, Διευθυντής Διεύθυνσης Ψυχικής Υγείας &amp; Κοινωνικής Πρόνοιας του Ινστιτούτου Υγείας του Παιδιού, αναφερόμενος στον εκφοβισμό</a:t>
            </a:r>
            <a:r>
              <a:rPr lang="en" sz="1800" dirty="0"/>
              <a:t>:</a:t>
            </a:r>
            <a:endParaRPr lang="el-GR" sz="1800" dirty="0"/>
          </a:p>
          <a:p>
            <a:r>
              <a:rPr lang="el-GR" sz="1800" dirty="0"/>
              <a:t>«</a:t>
            </a:r>
            <a:r>
              <a:rPr lang="el-GR" sz="1800" i="1" dirty="0"/>
              <a:t>Όταν ξέρουμε εκ των προτέρων ποιος θα «τις φάει», ποιος είναι ο ισχυρός και ποιος όχι.»</a:t>
            </a:r>
          </a:p>
          <a:p>
            <a:endParaRPr lang="el-GR" dirty="0"/>
          </a:p>
        </p:txBody>
      </p:sp>
      <p:pic>
        <p:nvPicPr>
          <p:cNvPr id="1026" name="Picture 2" descr="Το σπασμένο τηλέφωνο»: H τακτική του cyberbullying που μαστίζει τα σχολεία  | Radar.gr">
            <a:extLst>
              <a:ext uri="{FF2B5EF4-FFF2-40B4-BE49-F238E27FC236}">
                <a16:creationId xmlns:a16="http://schemas.microsoft.com/office/drawing/2014/main" id="{964EFFF6-E52A-3F63-9D15-99243C0901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5922" y="1380280"/>
            <a:ext cx="6146159" cy="4097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925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76C172-DDB6-C491-2663-7B8A9123CCED}"/>
              </a:ext>
            </a:extLst>
          </p:cNvPr>
          <p:cNvSpPr>
            <a:spLocks noGrp="1"/>
          </p:cNvSpPr>
          <p:nvPr>
            <p:ph type="title"/>
          </p:nvPr>
        </p:nvSpPr>
        <p:spPr/>
        <p:txBody>
          <a:bodyPr>
            <a:normAutofit fontScale="90000"/>
          </a:bodyPr>
          <a:lstStyle/>
          <a:p>
            <a:r>
              <a:rPr lang="el-GR" dirty="0"/>
              <a:t>Κύριες διαφορές με μια παραδοσιακά τελούμενη εκφοβιστική συμπεριφορά </a:t>
            </a:r>
            <a:r>
              <a:rPr lang="el-GR" sz="2200" dirty="0"/>
              <a:t>(</a:t>
            </a:r>
            <a:r>
              <a:rPr lang="en-US" sz="2200" dirty="0"/>
              <a:t>b</a:t>
            </a:r>
            <a:r>
              <a:rPr lang="en" sz="2200" dirty="0" err="1"/>
              <a:t>ullyingandcyber.net</a:t>
            </a:r>
            <a:r>
              <a:rPr lang="en" sz="2200" dirty="0"/>
              <a:t>, 2016; saferline.gr,2016</a:t>
            </a:r>
            <a:r>
              <a:rPr lang="el-GR" sz="2200" dirty="0"/>
              <a:t>)</a:t>
            </a:r>
          </a:p>
        </p:txBody>
      </p:sp>
      <p:sp>
        <p:nvSpPr>
          <p:cNvPr id="3" name="Θέση περιεχομένου 2">
            <a:extLst>
              <a:ext uri="{FF2B5EF4-FFF2-40B4-BE49-F238E27FC236}">
                <a16:creationId xmlns:a16="http://schemas.microsoft.com/office/drawing/2014/main" id="{0F32B2AC-0272-00FF-5F7B-404D2A11859A}"/>
              </a:ext>
            </a:extLst>
          </p:cNvPr>
          <p:cNvSpPr>
            <a:spLocks noGrp="1"/>
          </p:cNvSpPr>
          <p:nvPr>
            <p:ph idx="1"/>
          </p:nvPr>
        </p:nvSpPr>
        <p:spPr/>
        <p:txBody>
          <a:bodyPr>
            <a:normAutofit/>
          </a:bodyPr>
          <a:lstStyle/>
          <a:p>
            <a:r>
              <a:rPr lang="el-GR" dirty="0"/>
              <a:t>Θύτες και θύματα μπορεί να βρίσκονται </a:t>
            </a:r>
            <a:r>
              <a:rPr lang="el-GR" dirty="0">
                <a:solidFill>
                  <a:srgbClr val="C00000"/>
                </a:solidFill>
              </a:rPr>
              <a:t>οπουδήποτε στον κόσμο </a:t>
            </a:r>
            <a:r>
              <a:rPr lang="el-GR" dirty="0"/>
              <a:t>διαπράττοντας ή δεχόμενοι συμπεριφορές που πληγώνουν άμεσα και ταυτόχρονα από τον προσωπικό τους χώρο.</a:t>
            </a:r>
          </a:p>
          <a:p>
            <a:r>
              <a:rPr lang="el-GR" dirty="0"/>
              <a:t>Ο θύτης δεν είναι αναγκαίο να είναι </a:t>
            </a:r>
            <a:r>
              <a:rPr lang="el-GR" dirty="0">
                <a:solidFill>
                  <a:srgbClr val="C00000"/>
                </a:solidFill>
              </a:rPr>
              <a:t>πιο ρωμαλέος </a:t>
            </a:r>
            <a:r>
              <a:rPr lang="el-GR" dirty="0"/>
              <a:t>σωματικά ή ψυχικά από το θύμα, όπως στον παραδοσιακό εκφοβισμό. </a:t>
            </a:r>
          </a:p>
          <a:p>
            <a:r>
              <a:rPr lang="el-GR" dirty="0"/>
              <a:t>Η μη ανάγκη ύπαρξης δυσανάλογης δύναμης μεταξύ θύτη και θύματος δίνει τη δυνατότητα σε άτομα χωρίς ιδιαίτερες σωματικές ικανότητες ή και με περιορισμένη κοινωνική ισχύ να γίνουν θύτες σε </a:t>
            </a:r>
            <a:r>
              <a:rPr lang="el-GR" dirty="0">
                <a:solidFill>
                  <a:srgbClr val="C00000"/>
                </a:solidFill>
              </a:rPr>
              <a:t>απεριόριστο αριθμό </a:t>
            </a:r>
            <a:r>
              <a:rPr lang="el-GR" dirty="0"/>
              <a:t>ατόμων.</a:t>
            </a:r>
          </a:p>
          <a:p>
            <a:r>
              <a:rPr lang="el-GR" dirty="0"/>
              <a:t>Η παροχή «</a:t>
            </a:r>
            <a:r>
              <a:rPr lang="el-GR" dirty="0">
                <a:solidFill>
                  <a:srgbClr val="C00000"/>
                </a:solidFill>
              </a:rPr>
              <a:t>ανωνυμίας</a:t>
            </a:r>
            <a:r>
              <a:rPr lang="el-GR" dirty="0"/>
              <a:t>» από πλευράς διαδικτύου δημιουργεί μια αίσθηση ελευθερίας και ασφάλειας. </a:t>
            </a:r>
          </a:p>
          <a:p>
            <a:endParaRPr lang="en" dirty="0"/>
          </a:p>
          <a:p>
            <a:endParaRPr lang="el-GR" dirty="0"/>
          </a:p>
        </p:txBody>
      </p:sp>
    </p:spTree>
    <p:extLst>
      <p:ext uri="{BB962C8B-B14F-4D97-AF65-F5344CB8AC3E}">
        <p14:creationId xmlns:p14="http://schemas.microsoft.com/office/powerpoint/2010/main" val="222995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C56DB9-2181-300F-B1AE-C335F7ACF0AF}"/>
              </a:ext>
            </a:extLst>
          </p:cNvPr>
          <p:cNvSpPr>
            <a:spLocks noGrp="1"/>
          </p:cNvSpPr>
          <p:nvPr>
            <p:ph type="title"/>
          </p:nvPr>
        </p:nvSpPr>
        <p:spPr>
          <a:xfrm>
            <a:off x="1371600" y="171450"/>
            <a:ext cx="9601200" cy="1485900"/>
          </a:xfrm>
        </p:spPr>
        <p:txBody>
          <a:bodyPr>
            <a:normAutofit fontScale="90000"/>
          </a:bodyPr>
          <a:lstStyle/>
          <a:p>
            <a:r>
              <a:rPr lang="el-GR" dirty="0"/>
              <a:t>Κύριες διαφορές με μια παραδοσιακά τελούμενη εκφοβιστική συμπεριφορά </a:t>
            </a:r>
            <a:r>
              <a:rPr lang="el-GR" sz="2200" dirty="0"/>
              <a:t>(</a:t>
            </a:r>
            <a:r>
              <a:rPr lang="en-US" sz="2200" dirty="0"/>
              <a:t>b</a:t>
            </a:r>
            <a:r>
              <a:rPr lang="en" sz="2200" dirty="0" err="1"/>
              <a:t>ullyingandcyber.net</a:t>
            </a:r>
            <a:r>
              <a:rPr lang="en" sz="2200" dirty="0"/>
              <a:t>, 2016; saferline.gr,2016</a:t>
            </a:r>
            <a:r>
              <a:rPr lang="el-GR" sz="2200" dirty="0"/>
              <a:t>)</a:t>
            </a:r>
            <a:endParaRPr lang="el-GR" dirty="0"/>
          </a:p>
        </p:txBody>
      </p:sp>
      <p:sp>
        <p:nvSpPr>
          <p:cNvPr id="3" name="Θέση περιεχομένου 2">
            <a:extLst>
              <a:ext uri="{FF2B5EF4-FFF2-40B4-BE49-F238E27FC236}">
                <a16:creationId xmlns:a16="http://schemas.microsoft.com/office/drawing/2014/main" id="{93C54703-BEC0-42D5-1CDD-9FEC817E8439}"/>
              </a:ext>
            </a:extLst>
          </p:cNvPr>
          <p:cNvSpPr>
            <a:spLocks noGrp="1"/>
          </p:cNvSpPr>
          <p:nvPr>
            <p:ph idx="1"/>
          </p:nvPr>
        </p:nvSpPr>
        <p:spPr>
          <a:xfrm>
            <a:off x="1371600" y="1814513"/>
            <a:ext cx="9601200" cy="4757737"/>
          </a:xfrm>
        </p:spPr>
        <p:txBody>
          <a:bodyPr>
            <a:normAutofit fontScale="92500" lnSpcReduction="10000"/>
          </a:bodyPr>
          <a:lstStyle/>
          <a:p>
            <a:r>
              <a:rPr lang="el-GR" dirty="0"/>
              <a:t>Η έλλειψη προσωπικής επικοινωνίας θύτη-θύματος, έχει ως απότοκο τη </a:t>
            </a:r>
            <a:r>
              <a:rPr lang="el-GR" dirty="0">
                <a:solidFill>
                  <a:srgbClr val="C00000"/>
                </a:solidFill>
              </a:rPr>
              <a:t>μη άμεση </a:t>
            </a:r>
            <a:r>
              <a:rPr lang="el-GR" dirty="0" err="1">
                <a:solidFill>
                  <a:srgbClr val="C00000"/>
                </a:solidFill>
              </a:rPr>
              <a:t>ενσυναίσθηση</a:t>
            </a:r>
            <a:r>
              <a:rPr lang="el-GR" dirty="0">
                <a:solidFill>
                  <a:srgbClr val="C00000"/>
                </a:solidFill>
              </a:rPr>
              <a:t> των συνεπειών</a:t>
            </a:r>
            <a:r>
              <a:rPr lang="el-GR" dirty="0"/>
              <a:t> της εκάστοτε επίθεσης από πλευράς θύτη και κατ’ επέκταση την εκ νέου </a:t>
            </a:r>
            <a:r>
              <a:rPr lang="el-GR" dirty="0">
                <a:solidFill>
                  <a:srgbClr val="C00000"/>
                </a:solidFill>
              </a:rPr>
              <a:t>άρση αναστολών </a:t>
            </a:r>
            <a:r>
              <a:rPr lang="el-GR" dirty="0"/>
              <a:t>και αδυναμίας ελέγχου των παρορμήσεων. </a:t>
            </a:r>
          </a:p>
          <a:p>
            <a:r>
              <a:rPr lang="el-GR" dirty="0"/>
              <a:t>Στο διαδικτυακό εκφοβισμό υπάρχει ένας μεγάλος αριθμός ακούσιων ή εκούσιων μαρτύρων (</a:t>
            </a:r>
            <a:r>
              <a:rPr lang="en" dirty="0"/>
              <a:t>bystanders), </a:t>
            </a:r>
            <a:r>
              <a:rPr lang="el-GR" dirty="0"/>
              <a:t>οι οποίοι και χωρίζονται σε δυο κύριες κατηγορίες: α. οι </a:t>
            </a:r>
            <a:r>
              <a:rPr lang="el-GR" dirty="0">
                <a:solidFill>
                  <a:srgbClr val="C00000"/>
                </a:solidFill>
              </a:rPr>
              <a:t>επιβλαβείς για το θύμα</a:t>
            </a:r>
            <a:r>
              <a:rPr lang="el-GR" dirty="0"/>
              <a:t>, οι οποίοι και μέσω της συμπεριφοράς τους είτε επικροτούν την εγκληματική συμπεριφορά είτε παραμένουν αδιάφοροι και οι β. </a:t>
            </a:r>
            <a:r>
              <a:rPr lang="el-GR" dirty="0">
                <a:solidFill>
                  <a:srgbClr val="C00000"/>
                </a:solidFill>
              </a:rPr>
              <a:t>οι βοηθοί παρατηρητές</a:t>
            </a:r>
            <a:r>
              <a:rPr lang="el-GR" dirty="0"/>
              <a:t>, οι οποίοι μέσω της άμεσης αντίδρασής τους κινητοποιούν περισσότερα άτομα για την καταπολέμηση του φαινομένου.</a:t>
            </a:r>
          </a:p>
          <a:p>
            <a:r>
              <a:rPr lang="el-GR" dirty="0"/>
              <a:t>Η </a:t>
            </a:r>
            <a:r>
              <a:rPr lang="el-GR" dirty="0">
                <a:solidFill>
                  <a:srgbClr val="C00000"/>
                </a:solidFill>
              </a:rPr>
              <a:t>ίδια η φύση του διαδικτύου, η οποία καταρρίπτει την ανάγκη της </a:t>
            </a:r>
            <a:r>
              <a:rPr lang="el-GR" dirty="0" err="1">
                <a:solidFill>
                  <a:srgbClr val="C00000"/>
                </a:solidFill>
              </a:rPr>
              <a:t>επαναληψιμότητας</a:t>
            </a:r>
            <a:r>
              <a:rPr lang="el-GR" dirty="0">
                <a:solidFill>
                  <a:srgbClr val="C00000"/>
                </a:solidFill>
              </a:rPr>
              <a:t> μιας παρέκκλισης</a:t>
            </a:r>
            <a:r>
              <a:rPr lang="el-GR" dirty="0"/>
              <a:t>. Το υλικό του διαδικτυακού εκφοβισμού μπορεί να διαδοθεί σε όλο τον κόσμο απλά με το πάτημα ενός κουμπιού...</a:t>
            </a:r>
          </a:p>
          <a:p>
            <a:r>
              <a:rPr lang="el-GR" dirty="0">
                <a:solidFill>
                  <a:srgbClr val="C00000"/>
                </a:solidFill>
              </a:rPr>
              <a:t>Οι ελλιπείς γνώσεις και η αδυναμία εύκολης και ταχύρρυθμης προσαρμογής των ατόμων που ασκούν επίβλεψη στους ανήλικους </a:t>
            </a:r>
            <a:r>
              <a:rPr lang="el-GR" dirty="0"/>
              <a:t>(γονείς, διδάσκαλοι κτλ.) καθιστούν δυσχερή την καθημερινή και ουσιαστική επίβλεψη, κυρίως αναφορικά με τα προσωπικά μηνύματα ιδιωτικών επικοινωνιών είτε μέσω κινητού είτε μέσω υπολογιστή.</a:t>
            </a:r>
          </a:p>
        </p:txBody>
      </p:sp>
    </p:spTree>
    <p:extLst>
      <p:ext uri="{BB962C8B-B14F-4D97-AF65-F5344CB8AC3E}">
        <p14:creationId xmlns:p14="http://schemas.microsoft.com/office/powerpoint/2010/main" val="4229819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0DDBC4-3993-1651-2F9C-350A7FA37A27}"/>
              </a:ext>
            </a:extLst>
          </p:cNvPr>
          <p:cNvSpPr>
            <a:spLocks noGrp="1"/>
          </p:cNvSpPr>
          <p:nvPr>
            <p:ph type="title"/>
          </p:nvPr>
        </p:nvSpPr>
        <p:spPr/>
        <p:txBody>
          <a:bodyPr>
            <a:normAutofit/>
          </a:bodyPr>
          <a:lstStyle/>
          <a:p>
            <a:pPr>
              <a:lnSpc>
                <a:spcPts val="2500"/>
              </a:lnSpc>
            </a:pPr>
            <a:r>
              <a:rPr lang="el-GR" dirty="0"/>
              <a:t>Κοινωνικοποίηση - Οι σημαντικοί «άλλοι»</a:t>
            </a:r>
            <a:br>
              <a:rPr lang="el-GR" dirty="0"/>
            </a:br>
            <a:r>
              <a:rPr lang="el-GR" sz="2700" dirty="0"/>
              <a:t>Κασιμάτη, Ρ., Παπαϊωάννου Μ., Γεωργούλας, </a:t>
            </a:r>
            <a:r>
              <a:rPr lang="el-GR" sz="2700" dirty="0" err="1"/>
              <a:t>Στρ</a:t>
            </a:r>
            <a:r>
              <a:rPr lang="el-GR" sz="2700" dirty="0"/>
              <a:t>., </a:t>
            </a:r>
            <a:r>
              <a:rPr lang="el-GR" sz="2700" dirty="0" err="1"/>
              <a:t>Πράνταλος</a:t>
            </a:r>
            <a:r>
              <a:rPr lang="el-GR" sz="2700" dirty="0"/>
              <a:t>, Ι., (2012). </a:t>
            </a:r>
            <a:r>
              <a:rPr lang="el-GR" sz="2700" i="1" dirty="0"/>
              <a:t>Κοινωνιολογία Γ΄ Λυκείου – Βιβλίο Μαθητή</a:t>
            </a:r>
            <a:r>
              <a:rPr lang="el-GR" sz="2700" dirty="0"/>
              <a:t>. Αθήνα: </a:t>
            </a:r>
            <a:r>
              <a:rPr lang="el-GR" sz="2700" dirty="0" err="1"/>
              <a:t>Εκδ</a:t>
            </a:r>
            <a:r>
              <a:rPr lang="el-GR" sz="2700" dirty="0"/>
              <a:t>. Διόφαντος - ΥΠΕΘ</a:t>
            </a:r>
            <a:r>
              <a:rPr lang="el-GR" dirty="0"/>
              <a:t> </a:t>
            </a:r>
          </a:p>
        </p:txBody>
      </p:sp>
      <p:sp>
        <p:nvSpPr>
          <p:cNvPr id="3" name="Θέση περιεχομένου 2">
            <a:extLst>
              <a:ext uri="{FF2B5EF4-FFF2-40B4-BE49-F238E27FC236}">
                <a16:creationId xmlns:a16="http://schemas.microsoft.com/office/drawing/2014/main" id="{75894E8A-081B-220A-EA77-EAED0126F151}"/>
              </a:ext>
            </a:extLst>
          </p:cNvPr>
          <p:cNvSpPr>
            <a:spLocks noGrp="1"/>
          </p:cNvSpPr>
          <p:nvPr>
            <p:ph idx="1"/>
          </p:nvPr>
        </p:nvSpPr>
        <p:spPr>
          <a:xfrm>
            <a:off x="1371600" y="2285999"/>
            <a:ext cx="9601200" cy="4029075"/>
          </a:xfrm>
        </p:spPr>
        <p:txBody>
          <a:bodyPr>
            <a:normAutofit/>
          </a:bodyPr>
          <a:lstStyle/>
          <a:p>
            <a:r>
              <a:rPr lang="el-GR" sz="2400" dirty="0">
                <a:solidFill>
                  <a:srgbClr val="C00000"/>
                </a:solidFill>
              </a:rPr>
              <a:t>Γονείς, Εκπαιδευτικοί, Συνομήλικοι, Θεσμοί</a:t>
            </a:r>
          </a:p>
          <a:p>
            <a:r>
              <a:rPr lang="en-US" sz="2400" dirty="0" err="1"/>
              <a:t>Έ</a:t>
            </a:r>
            <a:r>
              <a:rPr lang="el-GR" sz="2400" dirty="0" err="1"/>
              <a:t>χει</a:t>
            </a:r>
            <a:r>
              <a:rPr lang="el-GR" sz="2400" dirty="0"/>
              <a:t> υποστηριχθεί ότι οι γονείς και οι εκπαιδευτικοί μπορεί να αποτελέσουν ισχυρή επιρροή στην ενίσχυση του εσωτερικού σημείου ελέγχου όταν δίνουν την ευκαιρία στα παιδιά να εκφράσουν την άποψή τους σε θέματα που τα αφορούν, να παίρνουν αποφάσεις και να αξιολογούν κριτικά τις απόψεις των άλλων. </a:t>
            </a:r>
          </a:p>
          <a:p>
            <a:r>
              <a:rPr lang="el-GR" sz="2400" dirty="0"/>
              <a:t>Έχει επίσης βρεθεί ότι η πίεση από τους συνομήλικους και ο φόβος για κοινωνικές κυρώσεις – σε μεγαλύτερα παιδιά – ήταν σημαντικοί παράγοντες για την υιοθέτηση αποδεκτών πρακτικών. </a:t>
            </a:r>
          </a:p>
          <a:p>
            <a:pPr marL="0" indent="0">
              <a:buNone/>
            </a:pPr>
            <a:endParaRPr lang="el-GR" dirty="0"/>
          </a:p>
        </p:txBody>
      </p:sp>
    </p:spTree>
    <p:extLst>
      <p:ext uri="{BB962C8B-B14F-4D97-AF65-F5344CB8AC3E}">
        <p14:creationId xmlns:p14="http://schemas.microsoft.com/office/powerpoint/2010/main" val="137554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64CB47-63B7-0D64-140B-7CA29CBF88E9}"/>
              </a:ext>
            </a:extLst>
          </p:cNvPr>
          <p:cNvSpPr>
            <a:spLocks noGrp="1"/>
          </p:cNvSpPr>
          <p:nvPr>
            <p:ph type="title"/>
          </p:nvPr>
        </p:nvSpPr>
        <p:spPr>
          <a:xfrm>
            <a:off x="1400175" y="0"/>
            <a:ext cx="9601200" cy="1485900"/>
          </a:xfrm>
        </p:spPr>
        <p:txBody>
          <a:bodyPr>
            <a:normAutofit/>
          </a:bodyPr>
          <a:lstStyle/>
          <a:p>
            <a:r>
              <a:rPr lang="en-US" sz="3600" dirty="0" err="1"/>
              <a:t>Lasch</a:t>
            </a:r>
            <a:r>
              <a:rPr lang="en-US" sz="3600" dirty="0"/>
              <a:t>, C., (2007). </a:t>
            </a:r>
            <a:r>
              <a:rPr lang="el-GR" sz="3600" dirty="0" err="1"/>
              <a:t>Λιμ</a:t>
            </a:r>
            <a:r>
              <a:rPr lang="en-US" sz="3600" dirty="0" err="1"/>
              <a:t>ά</a:t>
            </a:r>
            <a:r>
              <a:rPr lang="el-GR" sz="3600" dirty="0"/>
              <a:t>νι σε έναν άκαρδο κόσμο – Η οικογένεια υπό </a:t>
            </a:r>
            <a:r>
              <a:rPr lang="el-GR" sz="3600" dirty="0" err="1"/>
              <a:t>πολιορκείαν</a:t>
            </a:r>
            <a:r>
              <a:rPr lang="el-GR" sz="3600" dirty="0"/>
              <a:t>. Αθήνα: Νησίδες </a:t>
            </a:r>
          </a:p>
        </p:txBody>
      </p:sp>
      <p:sp>
        <p:nvSpPr>
          <p:cNvPr id="3" name="Θέση περιεχομένου 2">
            <a:extLst>
              <a:ext uri="{FF2B5EF4-FFF2-40B4-BE49-F238E27FC236}">
                <a16:creationId xmlns:a16="http://schemas.microsoft.com/office/drawing/2014/main" id="{798DBEE5-B644-8E73-3B7C-71331EEBDFE8}"/>
              </a:ext>
            </a:extLst>
          </p:cNvPr>
          <p:cNvSpPr>
            <a:spLocks noGrp="1"/>
          </p:cNvSpPr>
          <p:nvPr>
            <p:ph idx="1"/>
          </p:nvPr>
        </p:nvSpPr>
        <p:spPr>
          <a:xfrm>
            <a:off x="838200" y="1690688"/>
            <a:ext cx="10515600" cy="4802187"/>
          </a:xfrm>
        </p:spPr>
        <p:txBody>
          <a:bodyPr>
            <a:normAutofit/>
          </a:bodyPr>
          <a:lstStyle/>
          <a:p>
            <a:pPr marL="0" indent="0">
              <a:lnSpc>
                <a:spcPts val="2920"/>
              </a:lnSpc>
              <a:spcBef>
                <a:spcPts val="0"/>
              </a:spcBef>
              <a:buNone/>
            </a:pPr>
            <a:r>
              <a:rPr lang="el-GR" dirty="0"/>
              <a:t>Η ένωση αγάπης και πειθαρχίας στο ίδιο πρόσωπο, μητέρα και πατέρα, δημιουργεί ένα πολύ φορτισμένο περιβάλλον στο οποίο το παιδί παίρνει μαθήματα που ποτέ δεν θα ξεπεράσει – όχι αναγκαστικά τα ρητά μαθήματα που θέλουν να του δώσουν οι γονείς. </a:t>
            </a:r>
            <a:r>
              <a:rPr lang="el-GR" i="1" dirty="0">
                <a:solidFill>
                  <a:srgbClr val="C00000"/>
                </a:solidFill>
              </a:rPr>
              <a:t>Αναπτύσσει μια ασύνειδη προδιάθεση να ενεργεί με ορισμένους τρόπους και να αναδημιουργεί τις πιο πρώιμες εμπειρίες του στη μετέπειτα ζωή του</a:t>
            </a:r>
            <a:r>
              <a:rPr lang="el-GR" dirty="0"/>
              <a:t>, στις σχέσεις του με ερωτικούς συντρόφους και εξουσίες. Οι γονείς πρώτα ενσαρκώνουν αγάπη και εξουσία/ισχύ και η κάθε πράξη τους μεταβιβάζει στο παιδί, εντελώς ανεξάρτητα από τις ρητές προθέσεις τους, τις εντολές και τους καταναγκασμούς με τους οποίους η κοινωνία επιχειρεί να οργανώσει την εμπειρία. Αν η αναπαραγωγή της κουλτούρας ήταν απλώς ζήτημα τυπικής εκπαίδευσης και πειθαρχίας, θα είχε ανατεθεί στα σχολεία. Αλλά </a:t>
            </a:r>
            <a:r>
              <a:rPr lang="el-GR" i="1" dirty="0">
                <a:solidFill>
                  <a:srgbClr val="C00000"/>
                </a:solidFill>
              </a:rPr>
              <a:t>απαιτεί και να μπολιάζεται, να μπήγεται η κουλτούρα στην προσωπικότητα</a:t>
            </a:r>
            <a:r>
              <a:rPr lang="el-GR" dirty="0"/>
              <a:t>. Ο </a:t>
            </a:r>
            <a:r>
              <a:rPr lang="el-GR" dirty="0" err="1"/>
              <a:t>εκκοινωνισμός</a:t>
            </a:r>
            <a:r>
              <a:rPr lang="el-GR" dirty="0"/>
              <a:t> (κοινωνικοποίηση) </a:t>
            </a:r>
            <a:r>
              <a:rPr lang="el-GR" dirty="0">
                <a:solidFill>
                  <a:srgbClr val="C00000"/>
                </a:solidFill>
              </a:rPr>
              <a:t>κάνει το άτομο να θέλει να κάνει αυτό που πρέπει να κάνει</a:t>
            </a:r>
            <a:r>
              <a:rPr lang="el-GR" dirty="0"/>
              <a:t>, η οικογένεια είναι ο παράγοντας στον οποίο η κοινωνία εμπιστεύεται αυτό το περίπλοκο και λεπτεπίλεπτο έργο. (σ.23) </a:t>
            </a:r>
          </a:p>
        </p:txBody>
      </p:sp>
    </p:spTree>
    <p:extLst>
      <p:ext uri="{BB962C8B-B14F-4D97-AF65-F5344CB8AC3E}">
        <p14:creationId xmlns:p14="http://schemas.microsoft.com/office/powerpoint/2010/main" val="167878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8FA317-FE1D-4372-7FA8-34261001F66B}"/>
              </a:ext>
            </a:extLst>
          </p:cNvPr>
          <p:cNvSpPr>
            <a:spLocks noGrp="1"/>
          </p:cNvSpPr>
          <p:nvPr>
            <p:ph type="title"/>
          </p:nvPr>
        </p:nvSpPr>
        <p:spPr>
          <a:xfrm>
            <a:off x="1214437" y="385763"/>
            <a:ext cx="10458450" cy="800100"/>
          </a:xfrm>
        </p:spPr>
        <p:txBody>
          <a:bodyPr/>
          <a:lstStyle/>
          <a:p>
            <a:r>
              <a:rPr lang="el-GR" dirty="0"/>
              <a:t>Ο ρόλος του σχολείου και των εκπαιδευτικών</a:t>
            </a:r>
          </a:p>
        </p:txBody>
      </p:sp>
      <p:sp>
        <p:nvSpPr>
          <p:cNvPr id="3" name="Θέση περιεχομένου 2">
            <a:extLst>
              <a:ext uri="{FF2B5EF4-FFF2-40B4-BE49-F238E27FC236}">
                <a16:creationId xmlns:a16="http://schemas.microsoft.com/office/drawing/2014/main" id="{8230E886-42AB-2C79-7340-073B9BE071F0}"/>
              </a:ext>
            </a:extLst>
          </p:cNvPr>
          <p:cNvSpPr>
            <a:spLocks noGrp="1"/>
          </p:cNvSpPr>
          <p:nvPr>
            <p:ph idx="1"/>
          </p:nvPr>
        </p:nvSpPr>
        <p:spPr>
          <a:xfrm>
            <a:off x="1371600" y="1457325"/>
            <a:ext cx="9601200" cy="4886325"/>
          </a:xfrm>
        </p:spPr>
        <p:txBody>
          <a:bodyPr>
            <a:normAutofit/>
          </a:bodyPr>
          <a:lstStyle/>
          <a:p>
            <a:r>
              <a:rPr lang="el-GR" sz="2400" dirty="0">
                <a:solidFill>
                  <a:srgbClr val="C00000"/>
                </a:solidFill>
              </a:rPr>
              <a:t>Διδασκαλία</a:t>
            </a:r>
            <a:endParaRPr lang="en-US" sz="2400" dirty="0">
              <a:solidFill>
                <a:srgbClr val="C00000"/>
              </a:solidFill>
            </a:endParaRPr>
          </a:p>
          <a:p>
            <a:pPr lvl="1"/>
            <a:r>
              <a:rPr lang="el-GR" sz="2400" dirty="0"/>
              <a:t>Γνωσιακό υπόβαθρο του τρόπου λειτουργίας των συστημάτων και των δομών</a:t>
            </a:r>
          </a:p>
          <a:p>
            <a:pPr lvl="1"/>
            <a:r>
              <a:rPr lang="el-GR" sz="2400" dirty="0" err="1"/>
              <a:t>Συναισθηματικ</a:t>
            </a:r>
            <a:r>
              <a:rPr lang="en-US" sz="2400" dirty="0" err="1"/>
              <a:t>ή</a:t>
            </a:r>
            <a:r>
              <a:rPr lang="el-GR" sz="2400" dirty="0"/>
              <a:t> νοημοσύνη</a:t>
            </a:r>
            <a:endParaRPr lang="en-US" sz="2400" dirty="0"/>
          </a:p>
          <a:p>
            <a:pPr lvl="1"/>
            <a:r>
              <a:rPr lang="el-GR" sz="2400" dirty="0"/>
              <a:t>Καλλιέργεια αποδεκτών συμπεριφορών</a:t>
            </a:r>
            <a:endParaRPr lang="en-US" sz="2400" dirty="0"/>
          </a:p>
          <a:p>
            <a:r>
              <a:rPr lang="el-GR" sz="2400" dirty="0">
                <a:solidFill>
                  <a:srgbClr val="C00000"/>
                </a:solidFill>
              </a:rPr>
              <a:t>Ενημέρωση</a:t>
            </a:r>
          </a:p>
          <a:p>
            <a:pPr lvl="1"/>
            <a:r>
              <a:rPr lang="el-GR" sz="2400" dirty="0"/>
              <a:t>Υποστηρικτικές δομές – Ελληνική Αστυνομία, Δικαιοσύνη, Δομές Κοινότητας</a:t>
            </a:r>
          </a:p>
          <a:p>
            <a:r>
              <a:rPr lang="el-GR" sz="2400" dirty="0">
                <a:solidFill>
                  <a:srgbClr val="C00000"/>
                </a:solidFill>
              </a:rPr>
              <a:t>Συμβουλευτική</a:t>
            </a:r>
          </a:p>
          <a:p>
            <a:pPr lvl="1"/>
            <a:r>
              <a:rPr lang="el-GR" sz="2400" dirty="0"/>
              <a:t>Κατευθύνσεις για λειτουργία στην ομάδα και συνεργασία</a:t>
            </a:r>
          </a:p>
          <a:p>
            <a:pPr lvl="1"/>
            <a:r>
              <a:rPr lang="el-GR" sz="2400" dirty="0"/>
              <a:t>Πρόσωπα υποστήριξης και άμεσης συνεργασίας</a:t>
            </a:r>
          </a:p>
          <a:p>
            <a:pPr lvl="1"/>
            <a:endParaRPr lang="el-GR" dirty="0"/>
          </a:p>
        </p:txBody>
      </p:sp>
    </p:spTree>
    <p:extLst>
      <p:ext uri="{BB962C8B-B14F-4D97-AF65-F5344CB8AC3E}">
        <p14:creationId xmlns:p14="http://schemas.microsoft.com/office/powerpoint/2010/main" val="3406749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904A11-DD19-48CA-F562-5958E220D309}"/>
              </a:ext>
            </a:extLst>
          </p:cNvPr>
          <p:cNvSpPr>
            <a:spLocks noGrp="1"/>
          </p:cNvSpPr>
          <p:nvPr>
            <p:ph type="title"/>
          </p:nvPr>
        </p:nvSpPr>
        <p:spPr>
          <a:xfrm>
            <a:off x="1371600" y="0"/>
            <a:ext cx="9601200" cy="1485900"/>
          </a:xfrm>
        </p:spPr>
        <p:txBody>
          <a:bodyPr/>
          <a:lstStyle/>
          <a:p>
            <a:pPr algn="ctr"/>
            <a:r>
              <a:rPr lang="el-GR" dirty="0"/>
              <a:t>Οδηγίες προς τα παιδιά μέσω γονέων και εκπαιδευτικών</a:t>
            </a:r>
          </a:p>
        </p:txBody>
      </p:sp>
      <p:sp>
        <p:nvSpPr>
          <p:cNvPr id="3" name="Θέση περιεχομένου 2">
            <a:extLst>
              <a:ext uri="{FF2B5EF4-FFF2-40B4-BE49-F238E27FC236}">
                <a16:creationId xmlns:a16="http://schemas.microsoft.com/office/drawing/2014/main" id="{97839ADE-595C-0313-2625-E0D8A79C3B55}"/>
              </a:ext>
            </a:extLst>
          </p:cNvPr>
          <p:cNvSpPr>
            <a:spLocks noGrp="1"/>
          </p:cNvSpPr>
          <p:nvPr>
            <p:ph idx="1"/>
          </p:nvPr>
        </p:nvSpPr>
        <p:spPr>
          <a:xfrm>
            <a:off x="1371600" y="1485900"/>
            <a:ext cx="9601200" cy="4986338"/>
          </a:xfrm>
        </p:spPr>
        <p:txBody>
          <a:bodyPr>
            <a:normAutofit lnSpcReduction="10000"/>
          </a:bodyPr>
          <a:lstStyle/>
          <a:p>
            <a:r>
              <a:rPr lang="el-GR" sz="2400" dirty="0"/>
              <a:t>Όταν είμαστε συνδεδεμένοι στο διαδίκτυο, οφείλουμε να </a:t>
            </a:r>
            <a:r>
              <a:rPr lang="el-GR" sz="2400" dirty="0">
                <a:solidFill>
                  <a:srgbClr val="C00000"/>
                </a:solidFill>
              </a:rPr>
              <a:t>συμπεριφερόμαστε όπως ακριβώς και έξω από αυτό</a:t>
            </a:r>
            <a:r>
              <a:rPr lang="el-GR" sz="2400" dirty="0"/>
              <a:t>. </a:t>
            </a:r>
          </a:p>
          <a:p>
            <a:r>
              <a:rPr lang="el-GR" sz="2400" dirty="0"/>
              <a:t>Κάνουμε φιλίες στο διαδίκτυο </a:t>
            </a:r>
            <a:r>
              <a:rPr lang="el-GR" sz="2400" dirty="0">
                <a:solidFill>
                  <a:srgbClr val="C00000"/>
                </a:solidFill>
              </a:rPr>
              <a:t>μόνο με άτομα που γνωρίζουμε και εμπιστευόμαστε</a:t>
            </a:r>
            <a:r>
              <a:rPr lang="el-GR" sz="2400" dirty="0"/>
              <a:t>, δεν δεχόμαστε να συναντήσουμε κάποιον/α τον/την οποίο/α δεν γνωρίζουμε καλά́. </a:t>
            </a:r>
          </a:p>
          <a:p>
            <a:r>
              <a:rPr lang="el-GR" sz="2400" dirty="0">
                <a:solidFill>
                  <a:srgbClr val="C00000"/>
                </a:solidFill>
              </a:rPr>
              <a:t>Μοιραζόμαστε με το παιδί ποιες ιστοσελίδες χρησιμοποιεί </a:t>
            </a:r>
            <a:r>
              <a:rPr lang="el-GR" sz="2400" dirty="0"/>
              <a:t>και ζητούμε να μας δείξει πως γίνεται μέλος κάποιος/α που επιθυμεί σε μια βάση ώστε να χρησιμοποιεί κοινωνικά δίκτυα και </a:t>
            </a:r>
            <a:r>
              <a:rPr lang="en" sz="2400" dirty="0"/>
              <a:t>instant</a:t>
            </a:r>
            <a:r>
              <a:rPr lang="el-GR" sz="2400" dirty="0"/>
              <a:t> </a:t>
            </a:r>
            <a:r>
              <a:rPr lang="en" sz="2400" dirty="0"/>
              <a:t>messaging. </a:t>
            </a:r>
            <a:endParaRPr lang="el-GR" sz="2400" dirty="0"/>
          </a:p>
          <a:p>
            <a:r>
              <a:rPr lang="el-GR" sz="2400" dirty="0"/>
              <a:t>Ενθαρρύνουμε την </a:t>
            </a:r>
            <a:r>
              <a:rPr lang="el-GR" sz="2400" dirty="0">
                <a:solidFill>
                  <a:srgbClr val="C00000"/>
                </a:solidFill>
              </a:rPr>
              <a:t>υπευθυνότητα </a:t>
            </a:r>
            <a:r>
              <a:rPr lang="el-GR" sz="2400" dirty="0"/>
              <a:t>στη χρήση του διαδικτύου. </a:t>
            </a:r>
          </a:p>
          <a:p>
            <a:r>
              <a:rPr lang="el-GR" sz="2400" dirty="0"/>
              <a:t>Συζητούμε για τους κινδύνους του διαδικτύου και τονίζουμε ότι πρέπει να είμαστε προσεκτικοί με τις </a:t>
            </a:r>
            <a:r>
              <a:rPr lang="el-GR" sz="2400" dirty="0">
                <a:solidFill>
                  <a:srgbClr val="C00000"/>
                </a:solidFill>
              </a:rPr>
              <a:t>πληροφορίες που αναρτούμε</a:t>
            </a:r>
            <a:r>
              <a:rPr lang="el-GR" sz="2400" dirty="0"/>
              <a:t>. </a:t>
            </a:r>
          </a:p>
          <a:p>
            <a:r>
              <a:rPr lang="el-GR" sz="2400" dirty="0"/>
              <a:t>Τονίζουμε πως σε κάθε περίπτωση </a:t>
            </a:r>
            <a:r>
              <a:rPr lang="el-GR" sz="2400" dirty="0">
                <a:solidFill>
                  <a:srgbClr val="C00000"/>
                </a:solidFill>
              </a:rPr>
              <a:t>δεν κοινοποιούνται προσωπικά στοιχεία</a:t>
            </a:r>
            <a:r>
              <a:rPr lang="el-GR" sz="2400" dirty="0"/>
              <a:t>, όπως τηλεφωνικοί αριθμοί και διεύθυνση σπιτιού. </a:t>
            </a:r>
          </a:p>
          <a:p>
            <a:endParaRPr lang="el-GR" dirty="0"/>
          </a:p>
        </p:txBody>
      </p:sp>
    </p:spTree>
    <p:extLst>
      <p:ext uri="{BB962C8B-B14F-4D97-AF65-F5344CB8AC3E}">
        <p14:creationId xmlns:p14="http://schemas.microsoft.com/office/powerpoint/2010/main" val="566035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904A11-DD19-48CA-F562-5958E220D309}"/>
              </a:ext>
            </a:extLst>
          </p:cNvPr>
          <p:cNvSpPr>
            <a:spLocks noGrp="1"/>
          </p:cNvSpPr>
          <p:nvPr>
            <p:ph type="title"/>
          </p:nvPr>
        </p:nvSpPr>
        <p:spPr>
          <a:xfrm>
            <a:off x="1657350" y="171450"/>
            <a:ext cx="9601200" cy="1485900"/>
          </a:xfrm>
        </p:spPr>
        <p:txBody>
          <a:bodyPr/>
          <a:lstStyle/>
          <a:p>
            <a:pPr algn="ctr"/>
            <a:r>
              <a:rPr lang="el-GR" dirty="0"/>
              <a:t>Οδηγίες προς τα παιδιά μέσω γονέων και εκπαιδευτικών</a:t>
            </a:r>
          </a:p>
        </p:txBody>
      </p:sp>
      <p:sp>
        <p:nvSpPr>
          <p:cNvPr id="3" name="Θέση περιεχομένου 2">
            <a:extLst>
              <a:ext uri="{FF2B5EF4-FFF2-40B4-BE49-F238E27FC236}">
                <a16:creationId xmlns:a16="http://schemas.microsoft.com/office/drawing/2014/main" id="{97839ADE-595C-0313-2625-E0D8A79C3B55}"/>
              </a:ext>
            </a:extLst>
          </p:cNvPr>
          <p:cNvSpPr>
            <a:spLocks noGrp="1"/>
          </p:cNvSpPr>
          <p:nvPr>
            <p:ph idx="1"/>
          </p:nvPr>
        </p:nvSpPr>
        <p:spPr>
          <a:xfrm>
            <a:off x="1371600" y="1957387"/>
            <a:ext cx="9601200" cy="4486275"/>
          </a:xfrm>
        </p:spPr>
        <p:txBody>
          <a:bodyPr>
            <a:normAutofit fontScale="92500" lnSpcReduction="20000"/>
          </a:bodyPr>
          <a:lstStyle/>
          <a:p>
            <a:r>
              <a:rPr lang="el-GR" dirty="0"/>
              <a:t>Επισημαίνουμε την τήρηση του κανόνα ότι τα παιδιά απαγορεύεται να γίνονται μέλη σε πλατφόρμες κοινωνικής δικτύωσης </a:t>
            </a:r>
            <a:r>
              <a:rPr lang="el-GR" dirty="0">
                <a:solidFill>
                  <a:srgbClr val="C00000"/>
                </a:solidFill>
              </a:rPr>
              <a:t>αν δεν πληρούν το ηλικιακό όριο </a:t>
            </a:r>
            <a:r>
              <a:rPr lang="el-GR" dirty="0"/>
              <a:t>που θέτει η κάθε πλατφόρμα. </a:t>
            </a:r>
          </a:p>
          <a:p>
            <a:r>
              <a:rPr lang="el-GR" dirty="0"/>
              <a:t>Ελέγχουμε τις </a:t>
            </a:r>
            <a:r>
              <a:rPr lang="el-GR" dirty="0">
                <a:solidFill>
                  <a:srgbClr val="C00000"/>
                </a:solidFill>
              </a:rPr>
              <a:t>ρυθμίσεις </a:t>
            </a:r>
            <a:r>
              <a:rPr lang="el-GR" dirty="0" err="1">
                <a:solidFill>
                  <a:srgbClr val="C00000"/>
                </a:solidFill>
              </a:rPr>
              <a:t>ιδιωτικότητας</a:t>
            </a:r>
            <a:r>
              <a:rPr lang="el-GR" dirty="0">
                <a:solidFill>
                  <a:srgbClr val="C00000"/>
                </a:solidFill>
              </a:rPr>
              <a:t> </a:t>
            </a:r>
            <a:r>
              <a:rPr lang="el-GR" dirty="0"/>
              <a:t>στις σελίδες των μέσων κοινωνικής δικτύωσης και εφαρμογών: αυτές καθορίζουν ποιος βλέπει τις πληροφορίες που κοινοποιούν και με ποιον μπορούν να επικοινωνήσουν. </a:t>
            </a:r>
          </a:p>
          <a:p>
            <a:r>
              <a:rPr lang="el-GR" dirty="0"/>
              <a:t>Ενθαρρύνουμε (και Επιβάλλουμε) τη </a:t>
            </a:r>
            <a:r>
              <a:rPr lang="el-GR" dirty="0">
                <a:solidFill>
                  <a:srgbClr val="C00000"/>
                </a:solidFill>
              </a:rPr>
              <a:t>μη κοινοποίηση των κωδικών πρόσβασης</a:t>
            </a:r>
            <a:r>
              <a:rPr lang="el-GR" dirty="0"/>
              <a:t>, την τακτική αλλαγή τους και τη μη χρήση του ίδιου κωδικού για όλους τους λογαριασμούς. </a:t>
            </a:r>
          </a:p>
          <a:p>
            <a:r>
              <a:rPr lang="el-GR" dirty="0"/>
              <a:t>Τονίζουμε πως όλοι οι χρήστες του διαδικτύου έχουν </a:t>
            </a:r>
            <a:r>
              <a:rPr lang="el-GR" dirty="0">
                <a:solidFill>
                  <a:srgbClr val="C00000"/>
                </a:solidFill>
              </a:rPr>
              <a:t>ψηφιακό αποτύπωμα</a:t>
            </a:r>
            <a:r>
              <a:rPr lang="el-GR" dirty="0"/>
              <a:t>, καθώς και ότι όλες οι πληροφορίες που αναρτώνται μπορούν να χρησιμοποιηθούν και να αποθηκευτούν από τρίτους και δεν διαγράφονται εύκολα ή καθόλου. </a:t>
            </a:r>
          </a:p>
          <a:p>
            <a:r>
              <a:rPr lang="el-GR" dirty="0"/>
              <a:t>Ζητούμε από το παιδί να ενημερωθεί, και να ενημερώσει κι εσάς, για </a:t>
            </a:r>
            <a:r>
              <a:rPr lang="el-GR" dirty="0">
                <a:solidFill>
                  <a:srgbClr val="C00000"/>
                </a:solidFill>
              </a:rPr>
              <a:t>το τι μπορεί να κάνει </a:t>
            </a:r>
            <a:r>
              <a:rPr lang="el-GR" dirty="0"/>
              <a:t>αν αντιμετωπίζει κάποιο πρόβλημα στο διαδίκτυο, όπως πώς να μπλοκάρει ή να αναφέρει κάποιον. </a:t>
            </a:r>
          </a:p>
          <a:p>
            <a:r>
              <a:rPr lang="el-GR" dirty="0"/>
              <a:t>Επισημαίνουμε στο παιδί </a:t>
            </a:r>
            <a:r>
              <a:rPr lang="el-GR" dirty="0">
                <a:solidFill>
                  <a:srgbClr val="C00000"/>
                </a:solidFill>
              </a:rPr>
              <a:t>ότι μπορεί να μιλήσει στους γονείς, στους εκπαιδευτικούς ή σε κάποιον από το δίκτυο υποστήριξης </a:t>
            </a:r>
            <a:r>
              <a:rPr lang="el-GR" dirty="0"/>
              <a:t>αν ποτέ υποστεί εκφοβισμό.</a:t>
            </a:r>
          </a:p>
        </p:txBody>
      </p:sp>
    </p:spTree>
    <p:extLst>
      <p:ext uri="{BB962C8B-B14F-4D97-AF65-F5344CB8AC3E}">
        <p14:creationId xmlns:p14="http://schemas.microsoft.com/office/powerpoint/2010/main" val="1718014442"/>
      </p:ext>
    </p:extLst>
  </p:cSld>
  <p:clrMapOvr>
    <a:masterClrMapping/>
  </p:clrMapOvr>
</p:sld>
</file>

<file path=ppt/theme/theme1.xml><?xml version="1.0" encoding="utf-8"?>
<a:theme xmlns:a="http://schemas.openxmlformats.org/drawingml/2006/main" name="Περικοπή">
  <a:themeElements>
    <a:clrScheme name="Περικοπή">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Περικοπή">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ερικοπή">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{7C1235BD-88AB-A940-8055-018B7AA2F67C}tf10001072</Template>
  <TotalTime>1077</TotalTime>
  <Words>1517</Words>
  <Application>Microsoft Office PowerPoint</Application>
  <PresentationFormat>Widescreen</PresentationFormat>
  <Paragraphs>73</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Franklin Gothic Book</vt:lpstr>
      <vt:lpstr>Wingdings</vt:lpstr>
      <vt:lpstr>Περικοπή</vt:lpstr>
      <vt:lpstr>Κυβερνοεκφοβισμός – Οικογένεια &amp; Σχολείο</vt:lpstr>
      <vt:lpstr>Dehue, Bolman &amp; Völlink, (2008) </vt:lpstr>
      <vt:lpstr>Κύριες διαφορές με μια παραδοσιακά τελούμενη εκφοβιστική συμπεριφορά (bullyingandcyber.net, 2016; saferline.gr,2016)</vt:lpstr>
      <vt:lpstr>Κύριες διαφορές με μια παραδοσιακά τελούμενη εκφοβιστική συμπεριφορά (bullyingandcyber.net, 2016; saferline.gr,2016)</vt:lpstr>
      <vt:lpstr>Κοινωνικοποίηση - Οι σημαντικοί «άλλοι» Κασιμάτη, Ρ., Παπαϊωάννου Μ., Γεωργούλας, Στρ., Πράνταλος, Ι., (2012). Κοινωνιολογία Γ΄ Λυκείου – Βιβλίο Μαθητή. Αθήνα: Εκδ. Διόφαντος - ΥΠΕΘ </vt:lpstr>
      <vt:lpstr>Lasch, C., (2007). Λιμάνι σε έναν άκαρδο κόσμο – Η οικογένεια υπό πολιορκείαν. Αθήνα: Νησίδες </vt:lpstr>
      <vt:lpstr>Ο ρόλος του σχολείου και των εκπαιδευτικών</vt:lpstr>
      <vt:lpstr>Οδηγίες προς τα παιδιά μέσω γονέων και εκπαιδευτικών</vt:lpstr>
      <vt:lpstr>Οδηγίες προς τα παιδιά μέσω γονέων και εκπαιδευτικών</vt:lpstr>
      <vt:lpstr>Αν το παιδί σας βιώνει διαδικτυακό εκφοβισμό</vt:lpstr>
      <vt:lpstr>Διευκολύνετε το παιδί σας να συζητήσει για θέματα που το απασχολούν ή το ταλαιπωρούν</vt:lpstr>
      <vt:lpstr>PowerPoint Presentation</vt:lpstr>
      <vt:lpstr>PowerPoint Presentation</vt:lpstr>
      <vt:lpstr>PowerPoint Presentation</vt:lpstr>
      <vt:lpstr>Μαζί θα τα καταφέρουμε!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Vassilios Kotoulas</dc:creator>
  <cp:lastModifiedBy>Vassilios Kotoulas</cp:lastModifiedBy>
  <cp:revision>14</cp:revision>
  <dcterms:created xsi:type="dcterms:W3CDTF">2022-06-09T18:10:09Z</dcterms:created>
  <dcterms:modified xsi:type="dcterms:W3CDTF">2022-06-13T18:44:34Z</dcterms:modified>
</cp:coreProperties>
</file>